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56" r:id="rId2"/>
    <p:sldId id="1092" r:id="rId3"/>
    <p:sldId id="1070" r:id="rId4"/>
    <p:sldId id="1091" r:id="rId5"/>
    <p:sldId id="339" r:id="rId6"/>
    <p:sldId id="270" r:id="rId7"/>
    <p:sldId id="272" r:id="rId8"/>
    <p:sldId id="1095" r:id="rId9"/>
    <p:sldId id="1093" r:id="rId10"/>
    <p:sldId id="1105" r:id="rId11"/>
    <p:sldId id="1112" r:id="rId12"/>
    <p:sldId id="1097" r:id="rId13"/>
    <p:sldId id="1096" r:id="rId14"/>
    <p:sldId id="466" r:id="rId15"/>
    <p:sldId id="1106" r:id="rId16"/>
    <p:sldId id="459" r:id="rId17"/>
    <p:sldId id="1108" r:id="rId18"/>
    <p:sldId id="1107" r:id="rId19"/>
    <p:sldId id="1081" r:id="rId20"/>
    <p:sldId id="1110" r:id="rId21"/>
    <p:sldId id="1075" r:id="rId22"/>
    <p:sldId id="1098" r:id="rId23"/>
    <p:sldId id="1101" r:id="rId24"/>
    <p:sldId id="1109" r:id="rId25"/>
    <p:sldId id="1073" r:id="rId26"/>
    <p:sldId id="1114" r:id="rId27"/>
    <p:sldId id="1102" r:id="rId28"/>
    <p:sldId id="280" r:id="rId29"/>
    <p:sldId id="1103" r:id="rId30"/>
    <p:sldId id="1074" r:id="rId31"/>
    <p:sldId id="1076" r:id="rId32"/>
    <p:sldId id="274" r:id="rId33"/>
    <p:sldId id="1078" r:id="rId34"/>
    <p:sldId id="1036" r:id="rId35"/>
    <p:sldId id="1040" r:id="rId36"/>
    <p:sldId id="1086" r:id="rId37"/>
    <p:sldId id="1047" r:id="rId38"/>
    <p:sldId id="1057" r:id="rId39"/>
    <p:sldId id="1046" r:id="rId40"/>
    <p:sldId id="1064" r:id="rId41"/>
    <p:sldId id="1100" r:id="rId42"/>
    <p:sldId id="276" r:id="rId43"/>
    <p:sldId id="1066" r:id="rId44"/>
    <p:sldId id="1090" r:id="rId45"/>
    <p:sldId id="26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9"/>
    <p:restoredTop sz="84650"/>
  </p:normalViewPr>
  <p:slideViewPr>
    <p:cSldViewPr snapToGrid="0" snapToObjects="1">
      <p:cViewPr varScale="1">
        <p:scale>
          <a:sx n="95" d="100"/>
          <a:sy n="95" d="100"/>
        </p:scale>
        <p:origin x="832" y="184"/>
      </p:cViewPr>
      <p:guideLst/>
    </p:cSldViewPr>
  </p:slideViewPr>
  <p:outlineViewPr>
    <p:cViewPr>
      <p:scale>
        <a:sx n="33" d="100"/>
        <a:sy n="33" d="100"/>
      </p:scale>
      <p:origin x="0" y="-3028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E28010-16E2-E840-9308-16DC13A59D3D}" type="datetimeFigureOut">
              <a:rPr lang="en-US" smtClean="0"/>
              <a:t>9/26/22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1553E-EA81-5B42-A633-3AD37B4EEECE}" type="slidenum">
              <a:rPr lang="en-US" smtClean="0"/>
              <a:t>‹#›</a:t>
            </a:fld>
            <a:endParaRPr lang="en-US"/>
          </a:p>
        </p:txBody>
      </p:sp>
    </p:spTree>
    <p:extLst>
      <p:ext uri="{BB962C8B-B14F-4D97-AF65-F5344CB8AC3E}">
        <p14:creationId xmlns:p14="http://schemas.microsoft.com/office/powerpoint/2010/main" val="84417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Oliver and all the co-organizers of this ICBO meeting. Also thank you to Prof. </a:t>
            </a:r>
            <a:r>
              <a:rPr lang="en-US" sz="1200" kern="1200" dirty="0" err="1">
                <a:solidFill>
                  <a:schemeClr val="tx1"/>
                </a:solidFill>
                <a:effectLst/>
                <a:latin typeface="+mn-lt"/>
                <a:ea typeface="+mn-ea"/>
                <a:cs typeface="+mn-cs"/>
              </a:rPr>
              <a:t>Xiaolin</a:t>
            </a:r>
            <a:r>
              <a:rPr lang="en-US" sz="1200" kern="1200" dirty="0">
                <a:solidFill>
                  <a:schemeClr val="tx1"/>
                </a:solidFill>
                <a:effectLst/>
                <a:latin typeface="+mn-lt"/>
                <a:ea typeface="+mn-ea"/>
                <a:cs typeface="+mn-cs"/>
              </a:rPr>
              <a:t> Yang for including this talk in the upcoming Chinese Conference on Biomedical Ontology and Terminology.</a:t>
            </a:r>
          </a:p>
          <a:p>
            <a:r>
              <a:rPr lang="en-US" sz="1200" kern="1200" dirty="0">
                <a:solidFill>
                  <a:schemeClr val="tx1"/>
                </a:solidFill>
                <a:effectLst/>
                <a:latin typeface="+mn-lt"/>
                <a:ea typeface="+mn-ea"/>
                <a:cs typeface="+mn-cs"/>
              </a:rPr>
              <a:t>I’m honored and humbled to have this opportunity to share my perspective on biomedical ontologies reflecting a decades long struggle to understand, develop, and apply them properly.</a:t>
            </a:r>
          </a:p>
          <a:p>
            <a:r>
              <a:rPr lang="en-US" sz="1200" kern="1200" dirty="0">
                <a:solidFill>
                  <a:schemeClr val="tx1"/>
                </a:solidFill>
                <a:effectLst/>
                <a:latin typeface="+mn-lt"/>
                <a:ea typeface="+mn-ea"/>
                <a:cs typeface="+mn-cs"/>
              </a:rPr>
              <a:t>My talk is about striving for semantic harmony because for the projects I’ll describe we haven’t quite achieved it yet but we have made significant progress.</a:t>
            </a:r>
          </a:p>
        </p:txBody>
      </p:sp>
      <p:sp>
        <p:nvSpPr>
          <p:cNvPr id="4" name="Slide Number Placeholder 3"/>
          <p:cNvSpPr>
            <a:spLocks noGrp="1"/>
          </p:cNvSpPr>
          <p:nvPr>
            <p:ph type="sldNum" sz="quarter" idx="5"/>
          </p:nvPr>
        </p:nvSpPr>
        <p:spPr/>
        <p:txBody>
          <a:bodyPr/>
          <a:lstStyle/>
          <a:p>
            <a:fld id="{30B1553E-EA81-5B42-A633-3AD37B4EEECE}" type="slidenum">
              <a:rPr lang="en-US" smtClean="0"/>
              <a:t>1</a:t>
            </a:fld>
            <a:endParaRPr lang="en-US"/>
          </a:p>
        </p:txBody>
      </p:sp>
    </p:spTree>
    <p:extLst>
      <p:ext uri="{BB962C8B-B14F-4D97-AF65-F5344CB8AC3E}">
        <p14:creationId xmlns:p14="http://schemas.microsoft.com/office/powerpoint/2010/main" val="2224744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While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sites have mostly been about genes, </a:t>
            </a:r>
            <a:r>
              <a:rPr lang="en-US" sz="1200" kern="1200" dirty="0" err="1">
                <a:solidFill>
                  <a:schemeClr val="tx1"/>
                </a:solidFill>
                <a:effectLst/>
                <a:latin typeface="+mn-lt"/>
                <a:ea typeface="+mn-ea"/>
                <a:cs typeface="+mn-cs"/>
              </a:rPr>
              <a:t>ClinEpiDB</a:t>
            </a:r>
            <a:r>
              <a:rPr lang="en-US" sz="1200" kern="1200" dirty="0">
                <a:solidFill>
                  <a:schemeClr val="tx1"/>
                </a:solidFill>
                <a:effectLst/>
                <a:latin typeface="+mn-lt"/>
                <a:ea typeface="+mn-ea"/>
                <a:cs typeface="+mn-cs"/>
              </a:rPr>
              <a:t> is about people, their living conditions, and their health. It contains datasets looking at the impact of diseases such as malaria or the effects of diarrhea or antimicrobial administration on child health and development.</a:t>
            </a:r>
          </a:p>
          <a:p>
            <a:r>
              <a:rPr lang="en-US" sz="1200" kern="1200" dirty="0">
                <a:solidFill>
                  <a:schemeClr val="tx1"/>
                </a:solidFill>
                <a:effectLst/>
                <a:latin typeface="+mn-lt"/>
                <a:ea typeface="+mn-ea"/>
                <a:cs typeface="+mn-cs"/>
              </a:rPr>
              <a:t>The web interface is organized not by ontology terms but rather by how domain experts, in this case epidemiologists expect to see the terms.  For example, in this dataset looking at Plasmodium prevalence by age group in Uganda, variables are grouped into categories such as households, participants, and samples. </a:t>
            </a:r>
          </a:p>
          <a:p>
            <a:r>
              <a:rPr lang="en-US" sz="1200" kern="1200" dirty="0">
                <a:solidFill>
                  <a:schemeClr val="tx1"/>
                </a:solidFill>
                <a:effectLst/>
                <a:latin typeface="+mn-lt"/>
                <a:ea typeface="+mn-ea"/>
                <a:cs typeface="+mn-cs"/>
              </a:rPr>
              <a:t>* (point out) Variables are renamed and organized for exploring such as finding participants with repeated data measurements across the duration of the study and use these to subset the data.</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PRISM = Program for Resistance, Immunology, Surveillance and Modeling of Malaria in Uganda 2 cohort study.</a:t>
            </a:r>
          </a:p>
        </p:txBody>
      </p:sp>
      <p:sp>
        <p:nvSpPr>
          <p:cNvPr id="4" name="Slide Number Placeholder 3"/>
          <p:cNvSpPr>
            <a:spLocks noGrp="1"/>
          </p:cNvSpPr>
          <p:nvPr>
            <p:ph type="sldNum" sz="quarter" idx="5"/>
          </p:nvPr>
        </p:nvSpPr>
        <p:spPr/>
        <p:txBody>
          <a:bodyPr/>
          <a:lstStyle/>
          <a:p>
            <a:fld id="{30B1553E-EA81-5B42-A633-3AD37B4EEECE}" type="slidenum">
              <a:rPr lang="en-US" smtClean="0"/>
              <a:t>10</a:t>
            </a:fld>
            <a:endParaRPr lang="en-US"/>
          </a:p>
        </p:txBody>
      </p:sp>
    </p:spTree>
    <p:extLst>
      <p:ext uri="{BB962C8B-B14F-4D97-AF65-F5344CB8AC3E}">
        <p14:creationId xmlns:p14="http://schemas.microsoft.com/office/powerpoint/2010/main" val="879391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chosen data can then be visualized such as looking at the prevalence of parasitemia in different age groups throughout the study period. </a:t>
            </a:r>
          </a:p>
          <a:p>
            <a:r>
              <a:rPr lang="en-US" sz="1200" kern="1200" dirty="0">
                <a:solidFill>
                  <a:schemeClr val="tx1"/>
                </a:solidFill>
                <a:effectLst/>
                <a:latin typeface="+mn-lt"/>
                <a:ea typeface="+mn-ea"/>
                <a:cs typeface="+mn-cs"/>
              </a:rPr>
              <a:t>To manage consistency and achieve semantic harmony, every single variable is associated with an IRI for an ontology term. The IRIs are used internally for consistency checking. But the IRIs are also provided in download files for users.  In this example, the terms are from the Environment Ontology, ENVO, and the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Ontology which I’ll describe in a minute.</a:t>
            </a:r>
          </a:p>
          <a:p>
            <a:r>
              <a:rPr lang="en-US" sz="1200" kern="1200" dirty="0">
                <a:solidFill>
                  <a:schemeClr val="tx1"/>
                </a:solidFill>
                <a:effectLst/>
                <a:latin typeface="+mn-lt"/>
                <a:ea typeface="+mn-ea"/>
                <a:cs typeface="+mn-cs"/>
              </a:rPr>
              <a:t>* The table also highlights that we are using the IRI for the ENVO term not the label, human dwelling, which differs from the label used to display the associated data variable in order to fit the expectations of </a:t>
            </a:r>
            <a:r>
              <a:rPr lang="en-US" sz="1200" kern="1200" dirty="0" err="1">
                <a:solidFill>
                  <a:schemeClr val="tx1"/>
                </a:solidFill>
                <a:effectLst/>
                <a:latin typeface="+mn-lt"/>
                <a:ea typeface="+mn-ea"/>
                <a:cs typeface="+mn-cs"/>
              </a:rPr>
              <a:t>ClinEpiDB</a:t>
            </a:r>
            <a:r>
              <a:rPr lang="en-US" sz="1200" kern="1200" dirty="0">
                <a:solidFill>
                  <a:schemeClr val="tx1"/>
                </a:solidFill>
                <a:effectLst/>
                <a:latin typeface="+mn-lt"/>
                <a:ea typeface="+mn-ea"/>
                <a:cs typeface="+mn-cs"/>
              </a:rPr>
              <a:t> users.</a:t>
            </a:r>
          </a:p>
        </p:txBody>
      </p:sp>
      <p:sp>
        <p:nvSpPr>
          <p:cNvPr id="4" name="Slide Number Placeholder 3"/>
          <p:cNvSpPr>
            <a:spLocks noGrp="1"/>
          </p:cNvSpPr>
          <p:nvPr>
            <p:ph type="sldNum" sz="quarter" idx="5"/>
          </p:nvPr>
        </p:nvSpPr>
        <p:spPr/>
        <p:txBody>
          <a:bodyPr/>
          <a:lstStyle/>
          <a:p>
            <a:fld id="{30B1553E-EA81-5B42-A633-3AD37B4EEECE}" type="slidenum">
              <a:rPr lang="en-US" smtClean="0"/>
              <a:t>11</a:t>
            </a:fld>
            <a:endParaRPr lang="en-US"/>
          </a:p>
        </p:txBody>
      </p:sp>
    </p:spTree>
    <p:extLst>
      <p:ext uri="{BB962C8B-B14F-4D97-AF65-F5344CB8AC3E}">
        <p14:creationId xmlns:p14="http://schemas.microsoft.com/office/powerpoint/2010/main" val="3461171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MicrobiomeDB</a:t>
            </a:r>
            <a:r>
              <a:rPr lang="en-US" sz="1200" kern="1200" dirty="0">
                <a:solidFill>
                  <a:schemeClr val="tx1"/>
                </a:solidFill>
                <a:effectLst/>
                <a:latin typeface="+mn-lt"/>
                <a:ea typeface="+mn-ea"/>
                <a:cs typeface="+mn-cs"/>
              </a:rPr>
              <a:t> takes the same approach as </a:t>
            </a:r>
            <a:r>
              <a:rPr lang="en-US" sz="1200" kern="1200" dirty="0" err="1">
                <a:solidFill>
                  <a:schemeClr val="tx1"/>
                </a:solidFill>
                <a:effectLst/>
                <a:latin typeface="+mn-lt"/>
                <a:ea typeface="+mn-ea"/>
                <a:cs typeface="+mn-cs"/>
              </a:rPr>
              <a:t>ClinEpiDB</a:t>
            </a:r>
            <a:r>
              <a:rPr lang="en-US" sz="1200" kern="1200" dirty="0">
                <a:solidFill>
                  <a:schemeClr val="tx1"/>
                </a:solidFill>
                <a:effectLst/>
                <a:latin typeface="+mn-lt"/>
                <a:ea typeface="+mn-ea"/>
                <a:cs typeface="+mn-cs"/>
              </a:rPr>
              <a:t> and even contains some shared datasets but here the focus is on microbes and their prevalence in samples. </a:t>
            </a:r>
          </a:p>
          <a:p>
            <a:r>
              <a:rPr lang="en-US" sz="1200" kern="1200" dirty="0">
                <a:solidFill>
                  <a:schemeClr val="tx1"/>
                </a:solidFill>
                <a:effectLst/>
                <a:latin typeface="+mn-lt"/>
                <a:ea typeface="+mn-ea"/>
                <a:cs typeface="+mn-cs"/>
              </a:rPr>
              <a:t>Like </a:t>
            </a:r>
            <a:r>
              <a:rPr lang="en-US" sz="1200" kern="1200" dirty="0" err="1">
                <a:solidFill>
                  <a:schemeClr val="tx1"/>
                </a:solidFill>
                <a:effectLst/>
                <a:latin typeface="+mn-lt"/>
                <a:ea typeface="+mn-ea"/>
                <a:cs typeface="+mn-cs"/>
              </a:rPr>
              <a:t>ClinEpiDB</a:t>
            </a:r>
            <a:r>
              <a:rPr lang="en-US" sz="1200" kern="1200" dirty="0">
                <a:solidFill>
                  <a:schemeClr val="tx1"/>
                </a:solidFill>
                <a:effectLst/>
                <a:latin typeface="+mn-lt"/>
                <a:ea typeface="+mn-ea"/>
                <a:cs typeface="+mn-cs"/>
              </a:rPr>
              <a:t>, variables are organized into participants and samples but also assays, Selected variables can be visualized dynamically such as comparing taxonomic diversity in age groups between children with severe diarrhea (cases) versus controls.</a:t>
            </a:r>
          </a:p>
          <a:p>
            <a:r>
              <a:rPr lang="en-US" sz="1200" kern="1200" dirty="0">
                <a:solidFill>
                  <a:schemeClr val="tx1"/>
                </a:solidFill>
                <a:effectLst/>
                <a:latin typeface="+mn-lt"/>
                <a:ea typeface="+mn-ea"/>
                <a:cs typeface="+mn-cs"/>
              </a:rPr>
              <a:t>* This is one of the studies also in </a:t>
            </a:r>
            <a:r>
              <a:rPr lang="en-US" sz="1200" kern="1200" dirty="0" err="1">
                <a:solidFill>
                  <a:schemeClr val="tx1"/>
                </a:solidFill>
                <a:effectLst/>
                <a:latin typeface="+mn-lt"/>
                <a:ea typeface="+mn-ea"/>
                <a:cs typeface="+mn-cs"/>
              </a:rPr>
              <a:t>ClinEpiDB</a:t>
            </a:r>
            <a:r>
              <a:rPr lang="en-US" sz="1200" kern="1200" dirty="0">
                <a:solidFill>
                  <a:schemeClr val="tx1"/>
                </a:solidFill>
                <a:effectLst/>
                <a:latin typeface="+mn-lt"/>
                <a:ea typeface="+mn-ea"/>
                <a:cs typeface="+mn-cs"/>
              </a:rPr>
              <a:t> so we have the challenge of representing the data variables for different projects with different domains of users.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GEMS = Global Enteric Multi-center Study. Cases = severe diarrhea.</a:t>
            </a:r>
          </a:p>
        </p:txBody>
      </p:sp>
      <p:sp>
        <p:nvSpPr>
          <p:cNvPr id="4" name="Slide Number Placeholder 3"/>
          <p:cNvSpPr>
            <a:spLocks noGrp="1"/>
          </p:cNvSpPr>
          <p:nvPr>
            <p:ph type="sldNum" sz="quarter" idx="5"/>
          </p:nvPr>
        </p:nvSpPr>
        <p:spPr/>
        <p:txBody>
          <a:bodyPr/>
          <a:lstStyle/>
          <a:p>
            <a:fld id="{30B1553E-EA81-5B42-A633-3AD37B4EEECE}" type="slidenum">
              <a:rPr lang="en-US" smtClean="0"/>
              <a:t>12</a:t>
            </a:fld>
            <a:endParaRPr lang="en-US"/>
          </a:p>
        </p:txBody>
      </p:sp>
    </p:spTree>
    <p:extLst>
      <p:ext uri="{BB962C8B-B14F-4D97-AF65-F5344CB8AC3E}">
        <p14:creationId xmlns:p14="http://schemas.microsoft.com/office/powerpoint/2010/main" val="233105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developed the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ontology to support all these projects by providing a selected set of terms from existing ontologies to use and to provide terms when they did not exist.</a:t>
            </a:r>
          </a:p>
          <a:p>
            <a:r>
              <a:rPr lang="en-US" sz="1200" kern="1200" dirty="0">
                <a:solidFill>
                  <a:schemeClr val="tx1"/>
                </a:solidFill>
                <a:effectLst/>
                <a:latin typeface="+mn-lt"/>
                <a:ea typeface="+mn-ea"/>
                <a:cs typeface="+mn-cs"/>
              </a:rPr>
              <a:t>We are striving for semantic harmony though ensuring that:</a:t>
            </a:r>
          </a:p>
          <a:p>
            <a:r>
              <a:rPr lang="en-US" sz="1200" kern="1200" dirty="0">
                <a:solidFill>
                  <a:schemeClr val="tx1"/>
                </a:solidFill>
                <a:effectLst/>
                <a:latin typeface="+mn-lt"/>
                <a:ea typeface="+mn-ea"/>
                <a:cs typeface="+mn-cs"/>
              </a:rPr>
              <a:t>All annotations ..</a:t>
            </a:r>
          </a:p>
          <a:p>
            <a:r>
              <a:rPr lang="en-US" sz="1200" kern="1200" dirty="0">
                <a:solidFill>
                  <a:schemeClr val="tx1"/>
                </a:solidFill>
                <a:effectLst/>
                <a:latin typeface="+mn-lt"/>
                <a:ea typeface="+mn-ea"/>
                <a:cs typeface="+mn-cs"/>
              </a:rPr>
              <a:t>Annotations are organized ..</a:t>
            </a:r>
          </a:p>
          <a:p>
            <a:r>
              <a:rPr lang="en-US" sz="1200" kern="1200" dirty="0">
                <a:solidFill>
                  <a:schemeClr val="tx1"/>
                </a:solidFill>
                <a:effectLst/>
                <a:latin typeface="+mn-lt"/>
                <a:ea typeface="+mn-ea"/>
                <a:cs typeface="+mn-cs"/>
              </a:rPr>
              <a:t>With the goal to ..</a:t>
            </a:r>
          </a:p>
        </p:txBody>
      </p:sp>
      <p:sp>
        <p:nvSpPr>
          <p:cNvPr id="4" name="Slide Number Placeholder 3"/>
          <p:cNvSpPr>
            <a:spLocks noGrp="1"/>
          </p:cNvSpPr>
          <p:nvPr>
            <p:ph type="sldNum" sz="quarter" idx="5"/>
          </p:nvPr>
        </p:nvSpPr>
        <p:spPr/>
        <p:txBody>
          <a:bodyPr/>
          <a:lstStyle/>
          <a:p>
            <a:fld id="{30B1553E-EA81-5B42-A633-3AD37B4EEECE}" type="slidenum">
              <a:rPr lang="en-US" smtClean="0"/>
              <a:t>13</a:t>
            </a:fld>
            <a:endParaRPr lang="en-US"/>
          </a:p>
        </p:txBody>
      </p:sp>
    </p:spTree>
    <p:extLst>
      <p:ext uri="{BB962C8B-B14F-4D97-AF65-F5344CB8AC3E}">
        <p14:creationId xmlns:p14="http://schemas.microsoft.com/office/powerpoint/2010/main" val="953446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these ontology terms enables us to validate and check annotations at the data loading stage. We have ontology tables in our relational database based on the Genomics Unified Schema that we developed and have been using for many years. We make use of the Investigation, Study, Assay or ISA standard to load data with annotations – it’s a tabular format with columns that can be used to specify the type of study annotation with ontology terms as I showed for the </a:t>
            </a:r>
            <a:r>
              <a:rPr lang="en-US" sz="1200" kern="1200" dirty="0" err="1">
                <a:solidFill>
                  <a:schemeClr val="tx1"/>
                </a:solidFill>
                <a:effectLst/>
                <a:latin typeface="+mn-lt"/>
                <a:ea typeface="+mn-ea"/>
                <a:cs typeface="+mn-cs"/>
              </a:rPr>
              <a:t>ClinEpiDB</a:t>
            </a:r>
            <a:r>
              <a:rPr lang="en-US" sz="1200" kern="1200" dirty="0">
                <a:solidFill>
                  <a:schemeClr val="tx1"/>
                </a:solidFill>
                <a:effectLst/>
                <a:latin typeface="+mn-lt"/>
                <a:ea typeface="+mn-ea"/>
                <a:cs typeface="+mn-cs"/>
              </a:rPr>
              <a:t> download example a couple slides ago. </a:t>
            </a:r>
          </a:p>
          <a:p>
            <a:r>
              <a:rPr lang="en-US" sz="1200" kern="1200" dirty="0">
                <a:solidFill>
                  <a:schemeClr val="tx1"/>
                </a:solidFill>
                <a:effectLst/>
                <a:latin typeface="+mn-lt"/>
                <a:ea typeface="+mn-ea"/>
                <a:cs typeface="+mn-cs"/>
              </a:rPr>
              <a:t>Our data loading validators check if the IRI is in our ontology table. If it isn’t we know the ontology team needs to work on providing the correct one.</a:t>
            </a:r>
          </a:p>
        </p:txBody>
      </p:sp>
      <p:sp>
        <p:nvSpPr>
          <p:cNvPr id="4" name="Slide Number Placeholder 3"/>
          <p:cNvSpPr>
            <a:spLocks noGrp="1"/>
          </p:cNvSpPr>
          <p:nvPr>
            <p:ph type="sldNum" sz="quarter" idx="5"/>
          </p:nvPr>
        </p:nvSpPr>
        <p:spPr/>
        <p:txBody>
          <a:bodyPr/>
          <a:lstStyle/>
          <a:p>
            <a:fld id="{30B1553E-EA81-5B42-A633-3AD37B4EEECE}" type="slidenum">
              <a:rPr lang="en-US" smtClean="0"/>
              <a:t>14</a:t>
            </a:fld>
            <a:endParaRPr lang="en-US"/>
          </a:p>
        </p:txBody>
      </p:sp>
    </p:spTree>
    <p:extLst>
      <p:ext uri="{BB962C8B-B14F-4D97-AF65-F5344CB8AC3E}">
        <p14:creationId xmlns:p14="http://schemas.microsoft.com/office/powerpoint/2010/main" val="263975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VEuPathDB</a:t>
            </a:r>
            <a:r>
              <a:rPr lang="en-US" dirty="0"/>
              <a:t> ontology is public, part of the OBO Foundry, and available on multiple browsers. </a:t>
            </a:r>
          </a:p>
        </p:txBody>
      </p:sp>
      <p:sp>
        <p:nvSpPr>
          <p:cNvPr id="4" name="Slide Number Placeholder 3"/>
          <p:cNvSpPr>
            <a:spLocks noGrp="1"/>
          </p:cNvSpPr>
          <p:nvPr>
            <p:ph type="sldNum" sz="quarter" idx="5"/>
          </p:nvPr>
        </p:nvSpPr>
        <p:spPr/>
        <p:txBody>
          <a:bodyPr/>
          <a:lstStyle/>
          <a:p>
            <a:fld id="{30B1553E-EA81-5B42-A633-3AD37B4EEECE}" type="slidenum">
              <a:rPr lang="en-US" smtClean="0"/>
              <a:t>15</a:t>
            </a:fld>
            <a:endParaRPr lang="en-US"/>
          </a:p>
        </p:txBody>
      </p:sp>
    </p:spTree>
    <p:extLst>
      <p:ext uri="{BB962C8B-B14F-4D97-AF65-F5344CB8AC3E}">
        <p14:creationId xmlns:p14="http://schemas.microsoft.com/office/powerpoint/2010/main" val="1956227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our GitHub site, we provide documentation on how we make our ontology. Our approach when appropriate is to use design patterns for defining new terms. </a:t>
            </a:r>
          </a:p>
          <a:p>
            <a:r>
              <a:rPr lang="en-US" sz="1200" kern="1200" dirty="0">
                <a:solidFill>
                  <a:schemeClr val="tx1"/>
                </a:solidFill>
                <a:effectLst/>
                <a:latin typeface="+mn-lt"/>
                <a:ea typeface="+mn-ea"/>
                <a:cs typeface="+mn-cs"/>
              </a:rPr>
              <a:t>*These design pattern not only help us be consistent in how we create our own terms but also how we are using imported terms. The design patterns are implemented in tab-delimited files that are input into the ROBOT tool which output the ontology terms in OWL format.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ROBOT is a command line tool to automate ontology workflows, developed by James Overton and colleagues for the OBO Foundry.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This design pattern shows how we are capturing data items that are about organisms and are outputs of assays.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OWL file from these design pattern based modules are merged into the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ontology using the build automation tool, make. Make is also used to merge in OWL files of imported terms generated with </a:t>
            </a:r>
            <a:r>
              <a:rPr lang="en-US" sz="1200" kern="1200" dirty="0" err="1">
                <a:solidFill>
                  <a:schemeClr val="tx1"/>
                </a:solidFill>
                <a:effectLst/>
                <a:latin typeface="+mn-lt"/>
                <a:ea typeface="+mn-ea"/>
                <a:cs typeface="+mn-cs"/>
              </a:rPr>
              <a:t>OntoFox</a:t>
            </a:r>
            <a:r>
              <a:rPr lang="en-US" sz="1200" kern="1200" dirty="0">
                <a:solidFill>
                  <a:schemeClr val="tx1"/>
                </a:solidFill>
                <a:effectLst/>
                <a:latin typeface="+mn-lt"/>
                <a:ea typeface="+mn-ea"/>
                <a:cs typeface="+mn-cs"/>
              </a:rPr>
              <a:t> (from Oliver He’s group). “Make test” calls on ROBOT to run checks on the ontology such as logical consistency and that definitions are there and formatted properly. Release files of the ontology are also generated with make. </a:t>
            </a:r>
          </a:p>
        </p:txBody>
      </p:sp>
      <p:sp>
        <p:nvSpPr>
          <p:cNvPr id="4" name="Slide Number Placeholder 3"/>
          <p:cNvSpPr>
            <a:spLocks noGrp="1"/>
          </p:cNvSpPr>
          <p:nvPr>
            <p:ph type="sldNum" sz="quarter" idx="5"/>
          </p:nvPr>
        </p:nvSpPr>
        <p:spPr/>
        <p:txBody>
          <a:bodyPr/>
          <a:lstStyle/>
          <a:p>
            <a:fld id="{ADA72D8B-503B-E74D-BC51-BED8698AB9D8}" type="slidenum">
              <a:rPr lang="en-US" smtClean="0"/>
              <a:t>16</a:t>
            </a:fld>
            <a:endParaRPr lang="en-US"/>
          </a:p>
        </p:txBody>
      </p:sp>
    </p:spTree>
    <p:extLst>
      <p:ext uri="{BB962C8B-B14F-4D97-AF65-F5344CB8AC3E}">
        <p14:creationId xmlns:p14="http://schemas.microsoft.com/office/powerpoint/2010/main" val="258965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just made a release and through automating as much as possible are trying to do this on a monthly or bimonthly basis. Our release notes are meant to give you a sense as to what’s in the ontology with regard to imports and terms we’ve created as well as SOPs and documentation we are working on. </a:t>
            </a:r>
          </a:p>
          <a:p>
            <a:r>
              <a:rPr lang="en-US" sz="1200" kern="1200" dirty="0">
                <a:solidFill>
                  <a:schemeClr val="tx1"/>
                </a:solidFill>
                <a:effectLst/>
                <a:latin typeface="+mn-lt"/>
                <a:ea typeface="+mn-ea"/>
                <a:cs typeface="+mn-cs"/>
              </a:rPr>
              <a:t>*These terms are examples of ones we’ve created in response to </a:t>
            </a:r>
            <a:r>
              <a:rPr lang="en-US" sz="1200" kern="1200" dirty="0" err="1">
                <a:solidFill>
                  <a:schemeClr val="tx1"/>
                </a:solidFill>
                <a:effectLst/>
                <a:latin typeface="+mn-lt"/>
                <a:ea typeface="+mn-ea"/>
                <a:cs typeface="+mn-cs"/>
              </a:rPr>
              <a:t>ClinEpiDB</a:t>
            </a:r>
            <a:r>
              <a:rPr lang="en-US" sz="1200" kern="1200" dirty="0">
                <a:solidFill>
                  <a:schemeClr val="tx1"/>
                </a:solidFill>
                <a:effectLst/>
                <a:latin typeface="+mn-lt"/>
                <a:ea typeface="+mn-ea"/>
                <a:cs typeface="+mn-cs"/>
              </a:rPr>
              <a:t> needs. They highlight the data items that are precomposed terms (data about and organism detected in a specimen) </a:t>
            </a:r>
          </a:p>
          <a:p>
            <a:r>
              <a:rPr lang="en-US" sz="1200" kern="1200" dirty="0">
                <a:solidFill>
                  <a:schemeClr val="tx1"/>
                </a:solidFill>
                <a:effectLst/>
                <a:latin typeface="+mn-lt"/>
                <a:ea typeface="+mn-ea"/>
                <a:cs typeface="+mn-cs"/>
              </a:rPr>
              <a:t>* and we are trying to capture the composition in design patterns.</a:t>
            </a:r>
          </a:p>
        </p:txBody>
      </p:sp>
      <p:sp>
        <p:nvSpPr>
          <p:cNvPr id="4" name="Slide Number Placeholder 3"/>
          <p:cNvSpPr>
            <a:spLocks noGrp="1"/>
          </p:cNvSpPr>
          <p:nvPr>
            <p:ph type="sldNum" sz="quarter" idx="5"/>
          </p:nvPr>
        </p:nvSpPr>
        <p:spPr/>
        <p:txBody>
          <a:bodyPr/>
          <a:lstStyle/>
          <a:p>
            <a:fld id="{30B1553E-EA81-5B42-A633-3AD37B4EEECE}" type="slidenum">
              <a:rPr lang="en-US" smtClean="0"/>
              <a:t>17</a:t>
            </a:fld>
            <a:endParaRPr lang="en-US"/>
          </a:p>
        </p:txBody>
      </p:sp>
    </p:spTree>
    <p:extLst>
      <p:ext uri="{BB962C8B-B14F-4D97-AF65-F5344CB8AC3E}">
        <p14:creationId xmlns:p14="http://schemas.microsoft.com/office/powerpoint/2010/main" val="3362917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VEuPathDB</a:t>
            </a:r>
            <a:r>
              <a:rPr lang="en-US" dirty="0"/>
              <a:t> ontology is an application ontology which has been somewhat controversial as to what these are and how they best fit in the OBO Foundry.</a:t>
            </a:r>
          </a:p>
          <a:p>
            <a:pPr marL="171450" indent="-171450">
              <a:buFontTx/>
              <a:buChar char="-"/>
            </a:pPr>
            <a:r>
              <a:rPr lang="en-US" dirty="0"/>
              <a:t>Not trying to capture parasite biology</a:t>
            </a:r>
          </a:p>
          <a:p>
            <a:pPr marL="171450" indent="-171450">
              <a:buFontTx/>
              <a:buChar char="-"/>
            </a:pPr>
            <a:r>
              <a:rPr lang="en-US" dirty="0"/>
              <a:t>Primarily reuses terms</a:t>
            </a:r>
          </a:p>
          <a:p>
            <a:pPr marL="171450" indent="-171450">
              <a:buFontTx/>
              <a:buChar char="-"/>
            </a:pPr>
            <a:r>
              <a:rPr lang="en-US" dirty="0"/>
              <a:t>A lot of terms are however only found in the </a:t>
            </a:r>
            <a:r>
              <a:rPr lang="en-US" dirty="0" err="1"/>
              <a:t>VEuPathDB</a:t>
            </a:r>
            <a:r>
              <a:rPr lang="en-US" dirty="0"/>
              <a:t> ontology</a:t>
            </a:r>
          </a:p>
          <a:p>
            <a:pPr marL="171450" indent="-171450">
              <a:buFontTx/>
              <a:buChar char="-"/>
            </a:pPr>
            <a:r>
              <a:rPr lang="en-US" dirty="0"/>
              <a:t>Many are placeholders needed for datasets but not available in the relevant reference ontology. </a:t>
            </a:r>
          </a:p>
          <a:p>
            <a:pPr marL="171450" indent="-171450">
              <a:buFontTx/>
              <a:buChar char="-"/>
            </a:pPr>
            <a:r>
              <a:rPr lang="en-US" dirty="0"/>
              <a:t>Also many terms are precomposed from ontology terms from different domains.</a:t>
            </a:r>
          </a:p>
          <a:p>
            <a:pPr marL="171450" indent="-171450">
              <a:buFontTx/>
              <a:buChar char="-"/>
            </a:pPr>
            <a:r>
              <a:rPr lang="en-US" dirty="0"/>
              <a:t>Such terms raise the question of whether they really are classes of universals found in the world or are they arbitrary groupings that should be in databases and not ontologies. </a:t>
            </a:r>
          </a:p>
        </p:txBody>
      </p:sp>
      <p:sp>
        <p:nvSpPr>
          <p:cNvPr id="4" name="Slide Number Placeholder 3"/>
          <p:cNvSpPr>
            <a:spLocks noGrp="1"/>
          </p:cNvSpPr>
          <p:nvPr>
            <p:ph type="sldNum" sz="quarter" idx="5"/>
          </p:nvPr>
        </p:nvSpPr>
        <p:spPr/>
        <p:txBody>
          <a:bodyPr/>
          <a:lstStyle/>
          <a:p>
            <a:fld id="{30B1553E-EA81-5B42-A633-3AD37B4EEECE}" type="slidenum">
              <a:rPr lang="en-US" smtClean="0"/>
              <a:t>18</a:t>
            </a:fld>
            <a:endParaRPr lang="en-US"/>
          </a:p>
        </p:txBody>
      </p:sp>
    </p:spTree>
    <p:extLst>
      <p:ext uri="{BB962C8B-B14F-4D97-AF65-F5344CB8AC3E}">
        <p14:creationId xmlns:p14="http://schemas.microsoft.com/office/powerpoint/2010/main" val="3544284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t>
            </a:r>
            <a:r>
              <a:rPr lang="en-US" dirty="0" err="1"/>
              <a:t>VEuPathDB</a:t>
            </a:r>
            <a:r>
              <a:rPr lang="en-US" dirty="0"/>
              <a:t> is creating these </a:t>
            </a:r>
            <a:r>
              <a:rPr lang="en-US" dirty="0" err="1"/>
              <a:t>Tbox</a:t>
            </a:r>
            <a:r>
              <a:rPr lang="en-US" dirty="0"/>
              <a:t> expressions of arbitrary groupings, it raises the question: What is ..?</a:t>
            </a:r>
          </a:p>
          <a:p>
            <a:r>
              <a:rPr lang="en-US" dirty="0"/>
              <a:t>For my answer I should start with the Disclaimer that I’m sharing my thinking – not reflective of OBOF policy. </a:t>
            </a:r>
          </a:p>
          <a:p>
            <a:r>
              <a:rPr lang="en-US" dirty="0"/>
              <a:t>Provides a basis ..</a:t>
            </a:r>
          </a:p>
          <a:p>
            <a:r>
              <a:rPr lang="en-US" dirty="0"/>
              <a:t>OK to reuse these ..</a:t>
            </a:r>
          </a:p>
          <a:p>
            <a:r>
              <a:rPr lang="en-US" dirty="0"/>
              <a:t>Universals vs arbitrary groupings ..</a:t>
            </a:r>
          </a:p>
        </p:txBody>
      </p:sp>
      <p:sp>
        <p:nvSpPr>
          <p:cNvPr id="4" name="Slide Number Placeholder 3"/>
          <p:cNvSpPr>
            <a:spLocks noGrp="1"/>
          </p:cNvSpPr>
          <p:nvPr>
            <p:ph type="sldNum" sz="quarter" idx="5"/>
          </p:nvPr>
        </p:nvSpPr>
        <p:spPr/>
        <p:txBody>
          <a:bodyPr/>
          <a:lstStyle/>
          <a:p>
            <a:fld id="{30B1553E-EA81-5B42-A633-3AD37B4EEECE}" type="slidenum">
              <a:rPr lang="en-US" smtClean="0"/>
              <a:t>19</a:t>
            </a:fld>
            <a:endParaRPr lang="en-US"/>
          </a:p>
        </p:txBody>
      </p:sp>
    </p:spTree>
    <p:extLst>
      <p:ext uri="{BB962C8B-B14F-4D97-AF65-F5344CB8AC3E}">
        <p14:creationId xmlns:p14="http://schemas.microsoft.com/office/powerpoint/2010/main" val="115744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semantic harmony I mean consistent representation of data ... ontology terms as well as consistent development …. My work in this area started over 20 years ago, with integration of genomics datasets for analysis and then harmonization of data for management in a common data model. That led to applying terminologies particularly in the form of ontologies and then becoming involved in building ontologies to represent not only what the data is about but how it was generated. Working in this area has made me realize the need for semantic harmony as the balance of having something now for projects versus taking the time to do things in a formally correct way. </a:t>
            </a:r>
          </a:p>
        </p:txBody>
      </p:sp>
      <p:sp>
        <p:nvSpPr>
          <p:cNvPr id="4" name="Slide Number Placeholder 3"/>
          <p:cNvSpPr>
            <a:spLocks noGrp="1"/>
          </p:cNvSpPr>
          <p:nvPr>
            <p:ph type="sldNum" sz="quarter" idx="5"/>
          </p:nvPr>
        </p:nvSpPr>
        <p:spPr/>
        <p:txBody>
          <a:bodyPr/>
          <a:lstStyle/>
          <a:p>
            <a:fld id="{30B1553E-EA81-5B42-A633-3AD37B4EEECE}" type="slidenum">
              <a:rPr lang="en-US" smtClean="0"/>
              <a:t>2</a:t>
            </a:fld>
            <a:endParaRPr lang="en-US"/>
          </a:p>
        </p:txBody>
      </p:sp>
    </p:spTree>
    <p:extLst>
      <p:ext uri="{BB962C8B-B14F-4D97-AF65-F5344CB8AC3E}">
        <p14:creationId xmlns:p14="http://schemas.microsoft.com/office/powerpoint/2010/main" val="3301779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I’ve just raised some questions that have arisen from our semantic harmony efforts for datasets. Now I’d like to address how those questions can be addressed through community standards or at least community semantic harmony. I’ve called </a:t>
            </a:r>
            <a:r>
              <a:rPr lang="en-US" sz="1200" kern="1200" dirty="0" err="1">
                <a:solidFill>
                  <a:schemeClr val="tx1"/>
                </a:solidFill>
                <a:effectLst/>
                <a:latin typeface="+mn-lt"/>
                <a:ea typeface="+mn-ea"/>
                <a:cs typeface="+mn-cs"/>
              </a:rPr>
              <a:t>atterntion</a:t>
            </a:r>
            <a:r>
              <a:rPr lang="en-US" sz="1200" kern="1200" dirty="0">
                <a:solidFill>
                  <a:schemeClr val="tx1"/>
                </a:solidFill>
                <a:effectLst/>
                <a:latin typeface="+mn-lt"/>
                <a:ea typeface="+mn-ea"/>
                <a:cs typeface="+mn-cs"/>
              </a:rPr>
              <a:t> to OBI and the OBO Foundry and will now take time to describe them and how current activities are attempting to achieve semantic harmony starting with OBI and then the OBO Foundry. </a:t>
            </a:r>
          </a:p>
          <a:p>
            <a:r>
              <a:rPr lang="en-US" sz="1200" kern="1200" dirty="0">
                <a:solidFill>
                  <a:schemeClr val="tx1"/>
                </a:solidFill>
                <a:effectLst/>
                <a:latin typeface="+mn-lt"/>
                <a:ea typeface="+mn-ea"/>
                <a:cs typeface="+mn-cs"/>
              </a:rPr>
              <a:t>First I should emphasize that we could not ..</a:t>
            </a:r>
          </a:p>
          <a:p>
            <a:r>
              <a:rPr lang="en-US" sz="1200" kern="1200" dirty="0">
                <a:solidFill>
                  <a:schemeClr val="tx1"/>
                </a:solidFill>
                <a:effectLst/>
                <a:latin typeface="+mn-lt"/>
                <a:ea typeface="+mn-ea"/>
                <a:cs typeface="+mn-cs"/>
              </a:rPr>
              <a:t>The importance of these ontologies is not just the terms they provide but in providing standards for communities to use. OBI was born out of a requirement to provide minimal information about how experiments were done. Initially was the MIAME standard that many journals required for microarray-based datasets but quickly grew to other technologies that required proper annotations for data to be reusable. And understanding what those annotations mean is key to reuse. </a:t>
            </a:r>
          </a:p>
        </p:txBody>
      </p:sp>
      <p:sp>
        <p:nvSpPr>
          <p:cNvPr id="4" name="Slide Number Placeholder 3"/>
          <p:cNvSpPr>
            <a:spLocks noGrp="1"/>
          </p:cNvSpPr>
          <p:nvPr>
            <p:ph type="sldNum" sz="quarter" idx="5"/>
          </p:nvPr>
        </p:nvSpPr>
        <p:spPr/>
        <p:txBody>
          <a:bodyPr/>
          <a:lstStyle/>
          <a:p>
            <a:fld id="{30B1553E-EA81-5B42-A633-3AD37B4EEECE}" type="slidenum">
              <a:rPr lang="en-US" smtClean="0"/>
              <a:t>20</a:t>
            </a:fld>
            <a:endParaRPr lang="en-US"/>
          </a:p>
        </p:txBody>
      </p:sp>
    </p:spTree>
    <p:extLst>
      <p:ext uri="{BB962C8B-B14F-4D97-AF65-F5344CB8AC3E}">
        <p14:creationId xmlns:p14="http://schemas.microsoft.com/office/powerpoint/2010/main" val="316333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beginning of this talk, I showed examples of what OBI provides with specimen collection and assays. </a:t>
            </a:r>
          </a:p>
          <a:p>
            <a:r>
              <a:rPr lang="en-US" sz="1200" kern="1200" dirty="0">
                <a:solidFill>
                  <a:schemeClr val="tx1"/>
                </a:solidFill>
                <a:effectLst/>
                <a:latin typeface="+mn-lt"/>
                <a:ea typeface="+mn-ea"/>
                <a:cs typeface="+mn-cs"/>
              </a:rPr>
              <a:t>What I want to emphasize now is the community aspect of OBI as an example of how we are trying to promote collaborative community effort.</a:t>
            </a:r>
          </a:p>
          <a:p>
            <a:r>
              <a:rPr lang="en-US" sz="1200" kern="1200" dirty="0">
                <a:solidFill>
                  <a:schemeClr val="tx1"/>
                </a:solidFill>
                <a:effectLst/>
                <a:latin typeface="+mn-lt"/>
                <a:ea typeface="+mn-ea"/>
                <a:cs typeface="+mn-cs"/>
              </a:rPr>
              <a:t>Although OBI is driven by individual project needs (the rationale for working on OBI), it is truly not just about individual projects but providing general terms that are use case driven. We really want those of you developing ontologies to think OBI first when it comes to entities used in research.</a:t>
            </a:r>
          </a:p>
          <a:p>
            <a:r>
              <a:rPr lang="en-US" sz="1200" kern="1200" dirty="0">
                <a:solidFill>
                  <a:schemeClr val="tx1"/>
                </a:solidFill>
                <a:effectLst/>
                <a:latin typeface="+mn-lt"/>
                <a:ea typeface="+mn-ea"/>
                <a:cs typeface="+mn-cs"/>
              </a:rPr>
              <a:t>Reasons for that include: Get broader input ..</a:t>
            </a:r>
          </a:p>
          <a:p>
            <a:r>
              <a:rPr lang="en-US" sz="1200" kern="1200" dirty="0">
                <a:solidFill>
                  <a:schemeClr val="tx1"/>
                </a:solidFill>
                <a:effectLst/>
                <a:latin typeface="+mn-lt"/>
                <a:ea typeface="+mn-ea"/>
                <a:cs typeface="+mn-cs"/>
              </a:rPr>
              <a:t>We recently published a paper that gives you a sense for what OBI is about now. That paper describes the design pattern approach that OBI uses and which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is adopting as I showed you earlier.</a:t>
            </a:r>
          </a:p>
          <a:p>
            <a:r>
              <a:rPr lang="en-US" sz="1200" kern="1200" dirty="0">
                <a:solidFill>
                  <a:schemeClr val="tx1"/>
                </a:solidFill>
                <a:effectLst/>
                <a:latin typeface="+mn-lt"/>
                <a:ea typeface="+mn-ea"/>
                <a:cs typeface="+mn-cs"/>
              </a:rPr>
              <a:t>The paper also describes how through workshops and our weekly calls we benefited from this community effort as captured by this 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Would like to highlight the leadership of </a:t>
            </a:r>
            <a:r>
              <a:rPr lang="en-US" sz="1200" kern="1200" dirty="0" err="1">
                <a:solidFill>
                  <a:schemeClr val="tx1"/>
                </a:solidFill>
                <a:effectLst/>
                <a:latin typeface="+mn-lt"/>
                <a:ea typeface="+mn-ea"/>
                <a:cs typeface="+mn-cs"/>
              </a:rPr>
              <a:t>Bjoern</a:t>
            </a:r>
            <a:r>
              <a:rPr lang="en-US" sz="1200" kern="1200" dirty="0">
                <a:solidFill>
                  <a:schemeClr val="tx1"/>
                </a:solidFill>
                <a:effectLst/>
                <a:latin typeface="+mn-lt"/>
                <a:ea typeface="+mn-ea"/>
                <a:cs typeface="+mn-cs"/>
              </a:rPr>
              <a:t> Peters on this work and OBI in general.</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0B1553E-EA81-5B42-A633-3AD37B4EEECE}" type="slidenum">
              <a:rPr lang="en-US" smtClean="0"/>
              <a:t>21</a:t>
            </a:fld>
            <a:endParaRPr lang="en-US"/>
          </a:p>
        </p:txBody>
      </p:sp>
    </p:spTree>
    <p:extLst>
      <p:ext uri="{BB962C8B-B14F-4D97-AF65-F5344CB8AC3E}">
        <p14:creationId xmlns:p14="http://schemas.microsoft.com/office/powerpoint/2010/main" val="1127981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OBI home page you’ll find ways to participate and learn about OBI practices. If you scroll down you’ll see links to our mailing list and issue tracker but also to our weekly meetings and notes. </a:t>
            </a:r>
          </a:p>
        </p:txBody>
      </p:sp>
      <p:sp>
        <p:nvSpPr>
          <p:cNvPr id="4" name="Slide Number Placeholder 3"/>
          <p:cNvSpPr>
            <a:spLocks noGrp="1"/>
          </p:cNvSpPr>
          <p:nvPr>
            <p:ph type="sldNum" sz="quarter" idx="5"/>
          </p:nvPr>
        </p:nvSpPr>
        <p:spPr/>
        <p:txBody>
          <a:bodyPr/>
          <a:lstStyle/>
          <a:p>
            <a:fld id="{30B1553E-EA81-5B42-A633-3AD37B4EEECE}" type="slidenum">
              <a:rPr lang="en-US" smtClean="0"/>
              <a:t>22</a:t>
            </a:fld>
            <a:endParaRPr lang="en-US"/>
          </a:p>
        </p:txBody>
      </p:sp>
    </p:spTree>
    <p:extLst>
      <p:ext uri="{BB962C8B-B14F-4D97-AF65-F5344CB8AC3E}">
        <p14:creationId xmlns:p14="http://schemas.microsoft.com/office/powerpoint/2010/main" val="992823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We’ve been working on documentation. Includes our current modeling of representing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Earlier I mentioned how OBI and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use ROBOT and templates and  OBI is becoming more and more template driven.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is a snap shot of what’s in the assay template. The idea is that anyone wanting a new type of assay to be added to OBI can just add it to the template which makes it quick and enforces consistency. The ROBOT output to this template is OWL as reflected in this figure from the paper I just mentioned.</a:t>
            </a:r>
          </a:p>
        </p:txBody>
      </p:sp>
      <p:sp>
        <p:nvSpPr>
          <p:cNvPr id="4" name="Slide Number Placeholder 3"/>
          <p:cNvSpPr>
            <a:spLocks noGrp="1"/>
          </p:cNvSpPr>
          <p:nvPr>
            <p:ph type="sldNum" sz="quarter" idx="5"/>
          </p:nvPr>
        </p:nvSpPr>
        <p:spPr/>
        <p:txBody>
          <a:bodyPr/>
          <a:lstStyle/>
          <a:p>
            <a:fld id="{30B1553E-EA81-5B42-A633-3AD37B4EEECE}" type="slidenum">
              <a:rPr lang="en-US" smtClean="0"/>
              <a:t>23</a:t>
            </a:fld>
            <a:endParaRPr lang="en-US"/>
          </a:p>
        </p:txBody>
      </p:sp>
    </p:spTree>
    <p:extLst>
      <p:ext uri="{BB962C8B-B14F-4D97-AF65-F5344CB8AC3E}">
        <p14:creationId xmlns:p14="http://schemas.microsoft.com/office/powerpoint/2010/main" val="61021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we are doing with OBI is something we are trying to do for the OBO Foundry for a wide range of communities with biological and biomedical ontology needs. </a:t>
            </a:r>
          </a:p>
          <a:p>
            <a:r>
              <a:rPr lang="en-US" sz="1200" kern="1200" dirty="0">
                <a:solidFill>
                  <a:schemeClr val="tx1"/>
                </a:solidFill>
                <a:effectLst/>
                <a:latin typeface="+mn-lt"/>
                <a:ea typeface="+mn-ea"/>
                <a:cs typeface="+mn-cs"/>
              </a:rPr>
              <a:t>Requirements for standards led to everyone building their own terminologies by groups who frankly did not know what they were doing and without any coordination leading to overlap of coverage. The OBO Foundry was started to address these.  Great strides have been made but there is still much to do for achieving semantic harmony across communities. </a:t>
            </a:r>
          </a:p>
        </p:txBody>
      </p:sp>
      <p:sp>
        <p:nvSpPr>
          <p:cNvPr id="4" name="Slide Number Placeholder 3"/>
          <p:cNvSpPr>
            <a:spLocks noGrp="1"/>
          </p:cNvSpPr>
          <p:nvPr>
            <p:ph type="sldNum" sz="quarter" idx="5"/>
          </p:nvPr>
        </p:nvSpPr>
        <p:spPr/>
        <p:txBody>
          <a:bodyPr/>
          <a:lstStyle/>
          <a:p>
            <a:fld id="{30B1553E-EA81-5B42-A633-3AD37B4EEECE}" type="slidenum">
              <a:rPr lang="en-US" smtClean="0"/>
              <a:t>24</a:t>
            </a:fld>
            <a:endParaRPr lang="en-US"/>
          </a:p>
        </p:txBody>
      </p:sp>
    </p:spTree>
    <p:extLst>
      <p:ext uri="{BB962C8B-B14F-4D97-AF65-F5344CB8AC3E}">
        <p14:creationId xmlns:p14="http://schemas.microsoft.com/office/powerpoint/2010/main" val="521232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Barry Smith was critical to starting the OBO Foundry by emphasizing proper ontology building. One of the key design approaches that Barry, Werner </a:t>
            </a:r>
            <a:r>
              <a:rPr lang="en-US" sz="1200" kern="1200" dirty="0" err="1">
                <a:solidFill>
                  <a:schemeClr val="tx1"/>
                </a:solidFill>
                <a:effectLst/>
                <a:latin typeface="+mn-lt"/>
                <a:ea typeface="+mn-ea"/>
                <a:cs typeface="+mn-cs"/>
              </a:rPr>
              <a:t>Ceusters</a:t>
            </a:r>
            <a:r>
              <a:rPr lang="en-US" sz="1200" kern="1200" dirty="0">
                <a:solidFill>
                  <a:schemeClr val="tx1"/>
                </a:solidFill>
                <a:effectLst/>
                <a:latin typeface="+mn-lt"/>
                <a:ea typeface="+mn-ea"/>
                <a:cs typeface="+mn-cs"/>
              </a:rPr>
              <a:t>, and others brought to the OBO Foundry as I understood it, is that for communities to have a common data model, that model should be based on what happened in reality not in databases or in our heads.  </a:t>
            </a:r>
          </a:p>
          <a:p>
            <a:r>
              <a:rPr lang="en-US" sz="1200" kern="1200" dirty="0">
                <a:solidFill>
                  <a:schemeClr val="tx1"/>
                </a:solidFill>
                <a:effectLst/>
                <a:latin typeface="+mn-lt"/>
                <a:ea typeface="+mn-ea"/>
                <a:cs typeface="+mn-cs"/>
              </a:rPr>
              <a:t>Many of us, myself included, were initially creating terminologies to support software and database-driven schemas that led to a lot of confusion about describing ‘metadata’ about data rather than what the data is about. </a:t>
            </a:r>
          </a:p>
          <a:p>
            <a:r>
              <a:rPr lang="en-US" sz="1200" kern="1200" dirty="0">
                <a:solidFill>
                  <a:schemeClr val="tx1"/>
                </a:solidFill>
                <a:effectLst/>
                <a:latin typeface="+mn-lt"/>
                <a:ea typeface="+mn-ea"/>
                <a:cs typeface="+mn-cs"/>
              </a:rPr>
              <a:t>We needed an upper level ontology, a starting point for each of our projects to reference.</a:t>
            </a:r>
          </a:p>
          <a:p>
            <a:r>
              <a:rPr lang="en-US" sz="1200" kern="1200" dirty="0">
                <a:solidFill>
                  <a:schemeClr val="tx1"/>
                </a:solidFill>
                <a:effectLst/>
                <a:latin typeface="+mn-lt"/>
                <a:ea typeface="+mn-ea"/>
                <a:cs typeface="+mn-cs"/>
              </a:rPr>
              <a:t>The Basic Formal Ontology has been the answer for many of us. Now an ISO standard it can bring much clarity to how we think about structuring our ontology. But that formal structure has not been adopted by all the ontologies in that they are not all rooted in an BFO class. </a:t>
            </a:r>
          </a:p>
          <a:p>
            <a:r>
              <a:rPr lang="en-US" sz="1200" kern="1200" dirty="0">
                <a:solidFill>
                  <a:schemeClr val="tx1"/>
                </a:solidFill>
                <a:effectLst/>
                <a:latin typeface="+mn-lt"/>
                <a:ea typeface="+mn-ea"/>
                <a:cs typeface="+mn-cs"/>
              </a:rPr>
              <a:t>Semantic harmony across communities also requires common patterns of defining terms with relations or object properties. Like everything else in the OBO Foundry, the Relations Ontology is a work in progress, but it is now well established and at least we have achieved a common agreed upon approach to connect terms (or rather instances of classes). </a:t>
            </a:r>
          </a:p>
        </p:txBody>
      </p:sp>
      <p:sp>
        <p:nvSpPr>
          <p:cNvPr id="4" name="Slide Number Placeholder 3"/>
          <p:cNvSpPr>
            <a:spLocks noGrp="1"/>
          </p:cNvSpPr>
          <p:nvPr>
            <p:ph type="sldNum" sz="quarter" idx="5"/>
          </p:nvPr>
        </p:nvSpPr>
        <p:spPr/>
        <p:txBody>
          <a:bodyPr/>
          <a:lstStyle/>
          <a:p>
            <a:fld id="{30B1553E-EA81-5B42-A633-3AD37B4EEECE}" type="slidenum">
              <a:rPr lang="en-US" smtClean="0"/>
              <a:t>25</a:t>
            </a:fld>
            <a:endParaRPr lang="en-US"/>
          </a:p>
        </p:txBody>
      </p:sp>
    </p:spTree>
    <p:extLst>
      <p:ext uri="{BB962C8B-B14F-4D97-AF65-F5344CB8AC3E}">
        <p14:creationId xmlns:p14="http://schemas.microsoft.com/office/powerpoint/2010/main" val="2952958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just mentioned that not all ontologies in the OBO Foundry use BFO for root terms which requires guessing and limits use of ontologies outside of their domain. To address this and other issues, the OBO Foundry is developing a core ontology which will be used to require all ontologies to use these few terms as roots. These are anchored BFO and high level terms from existing reference ontologies and will be used to help broker which IRIs to use and how they relate to equivalent terms and their IRIs. Note that this is a work in progress but open to input through discussion on the issue tracker and as Chris M described this morning you can make PRs and this is a community effort. </a:t>
            </a:r>
          </a:p>
        </p:txBody>
      </p:sp>
      <p:sp>
        <p:nvSpPr>
          <p:cNvPr id="4" name="Slide Number Placeholder 3"/>
          <p:cNvSpPr>
            <a:spLocks noGrp="1"/>
          </p:cNvSpPr>
          <p:nvPr>
            <p:ph type="sldNum" sz="quarter" idx="5"/>
          </p:nvPr>
        </p:nvSpPr>
        <p:spPr/>
        <p:txBody>
          <a:bodyPr/>
          <a:lstStyle/>
          <a:p>
            <a:fld id="{30B1553E-EA81-5B42-A633-3AD37B4EEECE}" type="slidenum">
              <a:rPr lang="en-US" smtClean="0"/>
              <a:t>26</a:t>
            </a:fld>
            <a:endParaRPr lang="en-US"/>
          </a:p>
        </p:txBody>
      </p:sp>
    </p:spTree>
    <p:extLst>
      <p:ext uri="{BB962C8B-B14F-4D97-AF65-F5344CB8AC3E}">
        <p14:creationId xmlns:p14="http://schemas.microsoft.com/office/powerpoint/2010/main" val="1078919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long-standing mechanisms for participating in the OBO </a:t>
            </a:r>
            <a:r>
              <a:rPr lang="en-US" sz="1200" kern="1200" dirty="0" err="1">
                <a:solidFill>
                  <a:schemeClr val="tx1"/>
                </a:solidFill>
                <a:effectLst/>
                <a:latin typeface="+mn-lt"/>
                <a:ea typeface="+mn-ea"/>
                <a:cs typeface="+mn-cs"/>
              </a:rPr>
              <a:t>FOundry</a:t>
            </a:r>
            <a:r>
              <a:rPr lang="en-US" sz="1200" kern="1200" dirty="0">
                <a:solidFill>
                  <a:schemeClr val="tx1"/>
                </a:solidFill>
                <a:effectLst/>
                <a:latin typeface="+mn-lt"/>
                <a:ea typeface="+mn-ea"/>
                <a:cs typeface="+mn-cs"/>
              </a:rPr>
              <a:t> and I’ll highlight some updates. But I want to start by emphasizing that meetings like ICBO are critical for community building and integration. The pandemic has really impacted getting together in person and I hope we’ll see more in person participation because nothing like a nice dinner or hanging out in a dive bar in Buffalo to build community!</a:t>
            </a:r>
          </a:p>
        </p:txBody>
      </p:sp>
      <p:sp>
        <p:nvSpPr>
          <p:cNvPr id="4" name="Slide Number Placeholder 3"/>
          <p:cNvSpPr>
            <a:spLocks noGrp="1"/>
          </p:cNvSpPr>
          <p:nvPr>
            <p:ph type="sldNum" sz="quarter" idx="5"/>
          </p:nvPr>
        </p:nvSpPr>
        <p:spPr/>
        <p:txBody>
          <a:bodyPr/>
          <a:lstStyle/>
          <a:p>
            <a:fld id="{30B1553E-EA81-5B42-A633-3AD37B4EEECE}" type="slidenum">
              <a:rPr lang="en-US" smtClean="0"/>
              <a:t>27</a:t>
            </a:fld>
            <a:endParaRPr lang="en-US"/>
          </a:p>
        </p:txBody>
      </p:sp>
    </p:spTree>
    <p:extLst>
      <p:ext uri="{BB962C8B-B14F-4D97-AF65-F5344CB8AC3E}">
        <p14:creationId xmlns:p14="http://schemas.microsoft.com/office/powerpoint/2010/main" val="56293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web site is just a start. Other ways to participate include a Slack workspace which I personally enjoy a lot and see posts from people new to OBO Foundry which is very exciting. Also thanks to support from Ramona Walls and the Critical Path Institute there is a terrific OBOOK (Open Biological and Biomedical Ontologies Organized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 mentioned earlier that outreach was a key to the success of the </a:t>
            </a:r>
            <a:r>
              <a:rPr lang="en-US" dirty="0" err="1"/>
              <a:t>VEuPathDB</a:t>
            </a:r>
            <a:r>
              <a:rPr lang="en-US" dirty="0"/>
              <a:t> resources. I believe it is key for achieving semantic harmony as well and there has been a renewed effort from the OBOF on this that needs to continue and grow. In that spirit, on Wednesday there will be a town hall event to share where we are as a community and get your input.</a:t>
            </a:r>
          </a:p>
        </p:txBody>
      </p:sp>
      <p:sp>
        <p:nvSpPr>
          <p:cNvPr id="4" name="Slide Number Placeholder 3"/>
          <p:cNvSpPr>
            <a:spLocks noGrp="1"/>
          </p:cNvSpPr>
          <p:nvPr>
            <p:ph type="sldNum" sz="quarter" idx="5"/>
          </p:nvPr>
        </p:nvSpPr>
        <p:spPr/>
        <p:txBody>
          <a:bodyPr/>
          <a:lstStyle/>
          <a:p>
            <a:fld id="{30B1553E-EA81-5B42-A633-3AD37B4EEECE}" type="slidenum">
              <a:rPr lang="en-US" smtClean="0"/>
              <a:t>28</a:t>
            </a:fld>
            <a:endParaRPr lang="en-US"/>
          </a:p>
        </p:txBody>
      </p:sp>
    </p:spTree>
    <p:extLst>
      <p:ext uri="{BB962C8B-B14F-4D97-AF65-F5344CB8AC3E}">
        <p14:creationId xmlns:p14="http://schemas.microsoft.com/office/powerpoint/2010/main" val="218930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OBO Foundry has recently updated its home page to make finding ontologies more sensible.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This was done with volunteer effort as is much of how things are done as Nico </a:t>
            </a:r>
            <a:r>
              <a:rPr lang="en-US" sz="1200" kern="1200" dirty="0" err="1">
                <a:solidFill>
                  <a:schemeClr val="tx1"/>
                </a:solidFill>
                <a:effectLst/>
                <a:latin typeface="+mn-lt"/>
                <a:ea typeface="+mn-ea"/>
                <a:cs typeface="+mn-cs"/>
              </a:rPr>
              <a:t>Matentzoglu</a:t>
            </a:r>
            <a:r>
              <a:rPr lang="en-US" sz="1200" kern="1200" dirty="0">
                <a:solidFill>
                  <a:schemeClr val="tx1"/>
                </a:solidFill>
                <a:effectLst/>
                <a:latin typeface="+mn-lt"/>
                <a:ea typeface="+mn-ea"/>
                <a:cs typeface="+mn-cs"/>
              </a:rPr>
              <a:t> and Damion Dooley highlight in this post to obo discuss </a:t>
            </a:r>
            <a:r>
              <a:rPr lang="en-US" sz="1200" kern="1200" dirty="0" err="1">
                <a:solidFill>
                  <a:schemeClr val="tx1"/>
                </a:solidFill>
                <a:effectLst/>
                <a:latin typeface="+mn-lt"/>
                <a:ea typeface="+mn-ea"/>
                <a:cs typeface="+mn-cs"/>
              </a:rPr>
              <a:t>maling</a:t>
            </a:r>
            <a:r>
              <a:rPr lang="en-US" sz="1200" kern="1200" dirty="0">
                <a:solidFill>
                  <a:schemeClr val="tx1"/>
                </a:solidFill>
                <a:effectLst/>
                <a:latin typeface="+mn-lt"/>
                <a:ea typeface="+mn-ea"/>
                <a:cs typeface="+mn-cs"/>
              </a:rPr>
              <a:t> list.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There is an operation committee that is essentially made up of such volunteers. So part of achieving semantic harmony across communities is to have your community be one of those volunteers and I think that might be one of the town hall topics. </a:t>
            </a:r>
          </a:p>
          <a:p>
            <a:r>
              <a:rPr lang="en-US" sz="1200" kern="1200" dirty="0">
                <a:solidFill>
                  <a:schemeClr val="tx1"/>
                </a:solidFill>
                <a:effectLst/>
                <a:latin typeface="+mn-lt"/>
                <a:ea typeface="+mn-ea"/>
                <a:cs typeface="+mn-cs"/>
              </a:rPr>
              <a:t>* The site has a wealth of information available through various drop down menus and pages such as links to tutorials such as the OBOOK I mentioned earlier. </a:t>
            </a:r>
          </a:p>
          <a:p>
            <a:r>
              <a:rPr lang="en-US" sz="1200" kern="1200" dirty="0">
                <a:solidFill>
                  <a:schemeClr val="tx1"/>
                </a:solidFill>
                <a:effectLst/>
                <a:latin typeface="+mn-lt"/>
                <a:ea typeface="+mn-ea"/>
                <a:cs typeface="+mn-cs"/>
              </a:rPr>
              <a:t>* I also mentioned earlier that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has been successful in part by not trying to be just a repository but also by providing tools. Having ontology tools is critical for growing the ontology community.  Oliver’s </a:t>
            </a:r>
            <a:r>
              <a:rPr lang="en-US" sz="1200" kern="1200" dirty="0" err="1">
                <a:solidFill>
                  <a:schemeClr val="tx1"/>
                </a:solidFill>
                <a:effectLst/>
                <a:latin typeface="+mn-lt"/>
                <a:ea typeface="+mn-ea"/>
                <a:cs typeface="+mn-cs"/>
              </a:rPr>
              <a:t>ontoanimal</a:t>
            </a:r>
            <a:r>
              <a:rPr lang="en-US" sz="1200" kern="1200" dirty="0">
                <a:solidFill>
                  <a:schemeClr val="tx1"/>
                </a:solidFill>
                <a:effectLst/>
                <a:latin typeface="+mn-lt"/>
                <a:ea typeface="+mn-ea"/>
                <a:cs typeface="+mn-cs"/>
              </a:rPr>
              <a:t> tools have been critical for our work. ROBOT from James Overton and colleagues is an extremely valuable tool that is growing in recognition and serving to power new tools like the Ontology Development Kit.</a:t>
            </a:r>
          </a:p>
          <a:p>
            <a:r>
              <a:rPr lang="en-US" sz="1200" kern="1200" dirty="0">
                <a:solidFill>
                  <a:schemeClr val="tx1"/>
                </a:solidFill>
                <a:effectLst/>
                <a:latin typeface="+mn-lt"/>
                <a:ea typeface="+mn-ea"/>
                <a:cs typeface="+mn-cs"/>
              </a:rPr>
              <a:t>A new important analysis tool is the </a:t>
            </a:r>
            <a:r>
              <a:rPr lang="en-US" sz="1200" kern="1200" dirty="0" err="1">
                <a:solidFill>
                  <a:schemeClr val="tx1"/>
                </a:solidFill>
                <a:effectLst/>
                <a:latin typeface="+mn-lt"/>
                <a:ea typeface="+mn-ea"/>
                <a:cs typeface="+mn-cs"/>
              </a:rPr>
              <a:t>DashBoard</a:t>
            </a:r>
            <a:r>
              <a:rPr lang="en-US" sz="1200" kern="1200" dirty="0">
                <a:solidFill>
                  <a:schemeClr val="tx1"/>
                </a:solidFill>
                <a:effectLst/>
                <a:latin typeface="+mn-lt"/>
                <a:ea typeface="+mn-ea"/>
                <a:cs typeface="+mn-cs"/>
              </a:rPr>
              <a:t> that also uses ROBOT that provides automated checks of ontologies and is being used to assess how well they meet requirements largely defined in the OBO Foundry principles. </a:t>
            </a:r>
          </a:p>
        </p:txBody>
      </p:sp>
      <p:sp>
        <p:nvSpPr>
          <p:cNvPr id="4" name="Slide Number Placeholder 3"/>
          <p:cNvSpPr>
            <a:spLocks noGrp="1"/>
          </p:cNvSpPr>
          <p:nvPr>
            <p:ph type="sldNum" sz="quarter" idx="5"/>
          </p:nvPr>
        </p:nvSpPr>
        <p:spPr/>
        <p:txBody>
          <a:bodyPr/>
          <a:lstStyle/>
          <a:p>
            <a:fld id="{30B1553E-EA81-5B42-A633-3AD37B4EEECE}" type="slidenum">
              <a:rPr lang="en-US" smtClean="0"/>
              <a:t>29</a:t>
            </a:fld>
            <a:endParaRPr lang="en-US"/>
          </a:p>
        </p:txBody>
      </p:sp>
    </p:spTree>
    <p:extLst>
      <p:ext uri="{BB962C8B-B14F-4D97-AF65-F5344CB8AC3E}">
        <p14:creationId xmlns:p14="http://schemas.microsoft.com/office/powerpoint/2010/main" val="137806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Ontologies as I’ll be describing them are well-defined terminologies, with logical relationships, and designed for both humans and computers to use. Alan Rector and Colleagues have a very nice recent paper discussing what it means to be an ontology in today's biomedical information systems so I’ll refer you to it for details on that. Instead I’m going to highlight three aspects or dimensions of biomedical ontologies namely as terms for annotations or tagging, terms for defining classes of things, and terms applied to instances of things.</a:t>
            </a:r>
          </a:p>
          <a:p>
            <a:r>
              <a:rPr lang="en-US" sz="1200" kern="1200" dirty="0">
                <a:solidFill>
                  <a:schemeClr val="tx1"/>
                </a:solidFill>
                <a:effectLst/>
                <a:latin typeface="+mn-lt"/>
                <a:ea typeface="+mn-ea"/>
                <a:cs typeface="+mn-cs"/>
              </a:rPr>
              <a:t>I hope to convince you that “Not everyone needs to work in all dimensions but a better understanding of each will make for better usage.”</a:t>
            </a:r>
          </a:p>
          <a:p>
            <a:r>
              <a:rPr lang="en-US" sz="1200" kern="1200" dirty="0">
                <a:solidFill>
                  <a:schemeClr val="tx1"/>
                </a:solidFill>
                <a:effectLst/>
                <a:latin typeface="+mn-lt"/>
                <a:ea typeface="+mn-ea"/>
                <a:cs typeface="+mn-cs"/>
              </a:rPr>
              <a:t>I’ll be referring to these aspects of ontologies as IRIs, </a:t>
            </a:r>
            <a:r>
              <a:rPr lang="en-US" sz="1200" kern="1200" dirty="0" err="1">
                <a:solidFill>
                  <a:schemeClr val="tx1"/>
                </a:solidFill>
                <a:effectLst/>
                <a:latin typeface="+mn-lt"/>
                <a:ea typeface="+mn-ea"/>
                <a:cs typeface="+mn-cs"/>
              </a:rPr>
              <a:t>TBoxes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ABoxes</a:t>
            </a:r>
            <a:r>
              <a:rPr lang="en-US" sz="1200" kern="1200" dirty="0">
                <a:solidFill>
                  <a:schemeClr val="tx1"/>
                </a:solidFill>
                <a:effectLst/>
                <a:latin typeface="+mn-lt"/>
                <a:ea typeface="+mn-ea"/>
                <a:cs typeface="+mn-cs"/>
              </a:rPr>
              <a:t> so will start by defining them. </a:t>
            </a:r>
          </a:p>
        </p:txBody>
      </p:sp>
      <p:sp>
        <p:nvSpPr>
          <p:cNvPr id="4" name="Slide Number Placeholder 3"/>
          <p:cNvSpPr>
            <a:spLocks noGrp="1"/>
          </p:cNvSpPr>
          <p:nvPr>
            <p:ph type="sldNum" sz="quarter" idx="5"/>
          </p:nvPr>
        </p:nvSpPr>
        <p:spPr/>
        <p:txBody>
          <a:bodyPr/>
          <a:lstStyle/>
          <a:p>
            <a:fld id="{30B1553E-EA81-5B42-A633-3AD37B4EEECE}" type="slidenum">
              <a:rPr lang="en-US" smtClean="0"/>
              <a:t>3</a:t>
            </a:fld>
            <a:endParaRPr lang="en-US"/>
          </a:p>
        </p:txBody>
      </p:sp>
    </p:spTree>
    <p:extLst>
      <p:ext uri="{BB962C8B-B14F-4D97-AF65-F5344CB8AC3E}">
        <p14:creationId xmlns:p14="http://schemas.microsoft.com/office/powerpoint/2010/main" val="2294177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DashBoard</a:t>
            </a:r>
            <a:r>
              <a:rPr lang="en-US" sz="1200" kern="1200" dirty="0">
                <a:solidFill>
                  <a:schemeClr val="tx1"/>
                </a:solidFill>
                <a:effectLst/>
                <a:latin typeface="+mn-lt"/>
                <a:ea typeface="+mn-ea"/>
                <a:cs typeface="+mn-cs"/>
              </a:rPr>
              <a:t> and other efforts to operationalize OBO Foundry efforts are described in this paper from last year, The OBO Foundry principles shown here include being open, what formats are required, the use of IRIs, and so forth. For almost all of these, we’ve been able to programmatically check adherence to the principles, at least to some degree providing a way for to see how current and candidate ontologies are doing. The dashboard provides a quick view with associated reports and a separate dashboard has been set up new ontology requests to join the OBO Foundry. </a:t>
            </a:r>
          </a:p>
          <a:p>
            <a:endParaRPr lang="en-US" dirty="0"/>
          </a:p>
        </p:txBody>
      </p:sp>
      <p:sp>
        <p:nvSpPr>
          <p:cNvPr id="4" name="Slide Number Placeholder 3"/>
          <p:cNvSpPr>
            <a:spLocks noGrp="1"/>
          </p:cNvSpPr>
          <p:nvPr>
            <p:ph type="sldNum" sz="quarter" idx="5"/>
          </p:nvPr>
        </p:nvSpPr>
        <p:spPr/>
        <p:txBody>
          <a:bodyPr/>
          <a:lstStyle/>
          <a:p>
            <a:fld id="{30B1553E-EA81-5B42-A633-3AD37B4EEECE}" type="slidenum">
              <a:rPr lang="en-US" smtClean="0"/>
              <a:t>30</a:t>
            </a:fld>
            <a:endParaRPr lang="en-US"/>
          </a:p>
        </p:txBody>
      </p:sp>
    </p:spTree>
    <p:extLst>
      <p:ext uri="{BB962C8B-B14F-4D97-AF65-F5344CB8AC3E}">
        <p14:creationId xmlns:p14="http://schemas.microsoft.com/office/powerpoint/2010/main" val="2220841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OBOF activities have been important steps forward but there still are major challenges.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encourage communities to join us but we have to be clear on who are in scope and what are expectations for the quality of the ontology. (SOPs)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there’s a lot more to the Semantic web than OBOF. </a:t>
            </a:r>
          </a:p>
          <a:p>
            <a:r>
              <a:rPr lang="en-US" dirty="0"/>
              <a:t>Want to have semantic harmony with those already established and not going to join. </a:t>
            </a:r>
          </a:p>
          <a:p>
            <a:r>
              <a:rPr lang="en-US" dirty="0"/>
              <a:t>Heard this morning about the FHIR COVID Knowledge Accelerator WG that has interacted with STATO an OBO Foundry ontology covering statistics so that is encouraging.</a:t>
            </a:r>
          </a:p>
          <a:p>
            <a:r>
              <a:rPr lang="en-US" dirty="0"/>
              <a:t>I don’t have the solution other than for us to be aware of these challenges and keep the communication going.</a:t>
            </a:r>
          </a:p>
        </p:txBody>
      </p:sp>
      <p:sp>
        <p:nvSpPr>
          <p:cNvPr id="4" name="Slide Number Placeholder 3"/>
          <p:cNvSpPr>
            <a:spLocks noGrp="1"/>
          </p:cNvSpPr>
          <p:nvPr>
            <p:ph type="sldNum" sz="quarter" idx="5"/>
          </p:nvPr>
        </p:nvSpPr>
        <p:spPr/>
        <p:txBody>
          <a:bodyPr/>
          <a:lstStyle/>
          <a:p>
            <a:fld id="{30B1553E-EA81-5B42-A633-3AD37B4EEECE}" type="slidenum">
              <a:rPr lang="en-US" smtClean="0"/>
              <a:t>31</a:t>
            </a:fld>
            <a:endParaRPr lang="en-US"/>
          </a:p>
        </p:txBody>
      </p:sp>
    </p:spTree>
    <p:extLst>
      <p:ext uri="{BB962C8B-B14F-4D97-AF65-F5344CB8AC3E}">
        <p14:creationId xmlns:p14="http://schemas.microsoft.com/office/powerpoint/2010/main" val="3617393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I’ve addressed how IRIs are used in </a:t>
            </a:r>
            <a:r>
              <a:rPr lang="en-US" dirty="0" err="1"/>
              <a:t>VEuPathDB</a:t>
            </a:r>
            <a:r>
              <a:rPr lang="en-US" dirty="0"/>
              <a:t> and provided by OBO Foundry ontologies through </a:t>
            </a:r>
            <a:r>
              <a:rPr lang="en-US" dirty="0" err="1"/>
              <a:t>TBox</a:t>
            </a:r>
            <a:r>
              <a:rPr lang="en-US" dirty="0"/>
              <a:t> expressions. I’ll now address </a:t>
            </a:r>
            <a:r>
              <a:rPr lang="en-US" dirty="0" err="1"/>
              <a:t>Abox</a:t>
            </a:r>
            <a:r>
              <a:rPr lang="en-US" dirty="0"/>
              <a:t> assertions, the other dimension to my perspective on ontologies.</a:t>
            </a:r>
          </a:p>
          <a:p>
            <a:r>
              <a:rPr lang="en-US" dirty="0"/>
              <a:t>The TURBO project is my attempt to apply OBOF ontologies to individuals and address an area not well covered namely data in EHR. </a:t>
            </a:r>
          </a:p>
          <a:p>
            <a:r>
              <a:rPr lang="en-US" dirty="0"/>
              <a:t>We tried to do this working with the Penn Health System so the intent was real world applications to real world data.</a:t>
            </a:r>
          </a:p>
          <a:p>
            <a:r>
              <a:rPr lang="en-US" dirty="0"/>
              <a:t>Real world data is defined by the FDA is ..</a:t>
            </a:r>
          </a:p>
          <a:p>
            <a:r>
              <a:rPr lang="en-US" dirty="0"/>
              <a:t>It’s also messy, incomplete, and inconsistent and there’s a lot of it. Our clinical database has &gt; 6 million patients with many records per patients. </a:t>
            </a:r>
          </a:p>
          <a:p>
            <a:r>
              <a:rPr lang="en-US" dirty="0"/>
              <a:t>While health practitioners can navigate and understand a patient’s record, this RWD is a barrier to performing research. </a:t>
            </a:r>
          </a:p>
          <a:p>
            <a:r>
              <a:rPr lang="en-US" dirty="0"/>
              <a:t>Another distinction of this data is that it is focused on individuals and so a good </a:t>
            </a:r>
            <a:r>
              <a:rPr lang="en-US" dirty="0" err="1"/>
              <a:t>Abox</a:t>
            </a:r>
            <a:r>
              <a:rPr lang="en-US" dirty="0"/>
              <a:t> fit.</a:t>
            </a:r>
          </a:p>
        </p:txBody>
      </p:sp>
      <p:sp>
        <p:nvSpPr>
          <p:cNvPr id="4" name="Slide Number Placeholder 3"/>
          <p:cNvSpPr>
            <a:spLocks noGrp="1"/>
          </p:cNvSpPr>
          <p:nvPr>
            <p:ph type="sldNum" sz="quarter" idx="5"/>
          </p:nvPr>
        </p:nvSpPr>
        <p:spPr/>
        <p:txBody>
          <a:bodyPr/>
          <a:lstStyle/>
          <a:p>
            <a:fld id="{30B1553E-EA81-5B42-A633-3AD37B4EEECE}" type="slidenum">
              <a:rPr lang="en-US" smtClean="0"/>
              <a:t>32</a:t>
            </a:fld>
            <a:endParaRPr lang="en-US"/>
          </a:p>
        </p:txBody>
      </p:sp>
    </p:spTree>
    <p:extLst>
      <p:ext uri="{BB962C8B-B14F-4D97-AF65-F5344CB8AC3E}">
        <p14:creationId xmlns:p14="http://schemas.microsoft.com/office/powerpoint/2010/main" val="2312830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of this good </a:t>
            </a:r>
            <a:r>
              <a:rPr lang="en-US" sz="1200" kern="1200" dirty="0" err="1">
                <a:solidFill>
                  <a:schemeClr val="tx1"/>
                </a:solidFill>
                <a:effectLst/>
                <a:latin typeface="+mn-lt"/>
                <a:ea typeface="+mn-ea"/>
                <a:cs typeface="+mn-cs"/>
              </a:rPr>
              <a:t>Abox</a:t>
            </a:r>
            <a:r>
              <a:rPr lang="en-US" sz="1200" kern="1200" dirty="0">
                <a:solidFill>
                  <a:schemeClr val="tx1"/>
                </a:solidFill>
                <a:effectLst/>
                <a:latin typeface="+mn-lt"/>
                <a:ea typeface="+mn-ea"/>
                <a:cs typeface="+mn-cs"/>
              </a:rPr>
              <a:t> fit, I think real world world data on individuals can ..</a:t>
            </a:r>
          </a:p>
          <a:p>
            <a:r>
              <a:rPr lang="en-US" sz="1200" kern="1200" dirty="0">
                <a:solidFill>
                  <a:schemeClr val="tx1"/>
                </a:solidFill>
                <a:effectLst/>
                <a:latin typeface="+mn-lt"/>
                <a:ea typeface="+mn-ea"/>
                <a:cs typeface="+mn-cs"/>
              </a:rPr>
              <a:t>That’s because including relations ..</a:t>
            </a:r>
          </a:p>
          <a:p>
            <a:r>
              <a:rPr lang="en-US" sz="1200" kern="1200" dirty="0">
                <a:solidFill>
                  <a:schemeClr val="tx1"/>
                </a:solidFill>
                <a:effectLst/>
                <a:latin typeface="+mn-lt"/>
                <a:ea typeface="+mn-ea"/>
                <a:cs typeface="+mn-cs"/>
              </a:rPr>
              <a:t>By triples I mean subject predicate object. As a simple example ..</a:t>
            </a:r>
          </a:p>
          <a:p>
            <a:r>
              <a:rPr lang="en-US" sz="1200" kern="1200" dirty="0">
                <a:solidFill>
                  <a:schemeClr val="tx1"/>
                </a:solidFill>
                <a:effectLst/>
                <a:latin typeface="+mn-lt"/>
                <a:ea typeface="+mn-ea"/>
                <a:cs typeface="+mn-cs"/>
              </a:rPr>
              <a:t>Triples allow fleshing out context especially important for prescriptions and diagnoses.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modeling of real world data is best done with ontological realism. That approach enables tracking of exactly what has happened in the real world and Werner </a:t>
            </a:r>
            <a:r>
              <a:rPr lang="en-US" sz="1200" kern="1200" dirty="0" err="1">
                <a:solidFill>
                  <a:schemeClr val="tx1"/>
                </a:solidFill>
                <a:effectLst/>
                <a:latin typeface="+mn-lt"/>
                <a:ea typeface="+mn-ea"/>
                <a:cs typeface="+mn-cs"/>
              </a:rPr>
              <a:t>Ceusters</a:t>
            </a:r>
            <a:r>
              <a:rPr lang="en-US" sz="1200" kern="1200" dirty="0">
                <a:solidFill>
                  <a:schemeClr val="tx1"/>
                </a:solidFill>
                <a:effectLst/>
                <a:latin typeface="+mn-lt"/>
                <a:ea typeface="+mn-ea"/>
                <a:cs typeface="+mn-cs"/>
              </a:rPr>
              <a:t> has written extensively on this referent tracking. </a:t>
            </a:r>
          </a:p>
        </p:txBody>
      </p:sp>
      <p:sp>
        <p:nvSpPr>
          <p:cNvPr id="4" name="Slide Number Placeholder 3"/>
          <p:cNvSpPr>
            <a:spLocks noGrp="1"/>
          </p:cNvSpPr>
          <p:nvPr>
            <p:ph type="sldNum" sz="quarter" idx="5"/>
          </p:nvPr>
        </p:nvSpPr>
        <p:spPr/>
        <p:txBody>
          <a:bodyPr/>
          <a:lstStyle/>
          <a:p>
            <a:fld id="{30B1553E-EA81-5B42-A633-3AD37B4EEECE}" type="slidenum">
              <a:rPr lang="en-US" smtClean="0"/>
              <a:t>33</a:t>
            </a:fld>
            <a:endParaRPr lang="en-US"/>
          </a:p>
        </p:txBody>
      </p:sp>
    </p:spTree>
    <p:extLst>
      <p:ext uri="{BB962C8B-B14F-4D97-AF65-F5344CB8AC3E}">
        <p14:creationId xmlns:p14="http://schemas.microsoft.com/office/powerpoint/2010/main" val="1949046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is taking an </a:t>
            </a:r>
            <a:r>
              <a:rPr lang="en-US" dirty="0" err="1"/>
              <a:t>Abox</a:t>
            </a:r>
            <a:r>
              <a:rPr lang="en-US" dirty="0"/>
              <a:t> and realism approach to facilitate  clinical research.</a:t>
            </a:r>
          </a:p>
          <a:p>
            <a:r>
              <a:rPr lang="en-US" dirty="0"/>
              <a:t>TURBO stands for ..</a:t>
            </a:r>
          </a:p>
        </p:txBody>
      </p:sp>
      <p:sp>
        <p:nvSpPr>
          <p:cNvPr id="4" name="Slide Number Placeholder 3"/>
          <p:cNvSpPr>
            <a:spLocks noGrp="1"/>
          </p:cNvSpPr>
          <p:nvPr>
            <p:ph type="sldNum" sz="quarter" idx="5"/>
          </p:nvPr>
        </p:nvSpPr>
        <p:spPr/>
        <p:txBody>
          <a:bodyPr/>
          <a:lstStyle/>
          <a:p>
            <a:fld id="{30B1553E-EA81-5B42-A633-3AD37B4EEECE}" type="slidenum">
              <a:rPr lang="en-US" smtClean="0"/>
              <a:t>34</a:t>
            </a:fld>
            <a:endParaRPr lang="en-US"/>
          </a:p>
        </p:txBody>
      </p:sp>
    </p:spTree>
    <p:extLst>
      <p:ext uri="{BB962C8B-B14F-4D97-AF65-F5344CB8AC3E}">
        <p14:creationId xmlns:p14="http://schemas.microsoft.com/office/powerpoint/2010/main" val="2477494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TURBO is comprised of three components of TURBO to access, integrate, and transform clinical data. </a:t>
            </a:r>
          </a:p>
          <a:p>
            <a:r>
              <a:rPr lang="en-US" sz="1200" kern="1200" dirty="0">
                <a:solidFill>
                  <a:schemeClr val="tx1"/>
                </a:solidFill>
                <a:effectLst/>
                <a:latin typeface="+mn-lt"/>
                <a:ea typeface="+mn-ea"/>
                <a:cs typeface="+mn-cs"/>
              </a:rPr>
              <a:t>Carnival is our starting point and central to managing data. It’s used to pull data into a property graph, reconcile identifiers for the same entity, and represent in simplified semantics based on OBOF.</a:t>
            </a:r>
          </a:p>
          <a:p>
            <a:r>
              <a:rPr lang="en-US" sz="1200" kern="1200" dirty="0">
                <a:solidFill>
                  <a:schemeClr val="tx1"/>
                </a:solidFill>
                <a:effectLst/>
                <a:latin typeface="+mn-lt"/>
                <a:ea typeface="+mn-ea"/>
                <a:cs typeface="+mn-cs"/>
              </a:rPr>
              <a:t>We currently use Neo4J but our code is not dependent on that. </a:t>
            </a:r>
          </a:p>
          <a:p>
            <a:r>
              <a:rPr lang="en-US" sz="1200" kern="1200" dirty="0">
                <a:solidFill>
                  <a:schemeClr val="tx1"/>
                </a:solidFill>
                <a:effectLst/>
                <a:latin typeface="+mn-lt"/>
                <a:ea typeface="+mn-ea"/>
                <a:cs typeface="+mn-cs"/>
              </a:rPr>
              <a:t>We use OBOF ontologies to semantically link related data  as triples in </a:t>
            </a:r>
            <a:r>
              <a:rPr lang="en-US" sz="1200" kern="1200" dirty="0" err="1">
                <a:solidFill>
                  <a:schemeClr val="tx1"/>
                </a:solidFill>
                <a:effectLst/>
                <a:latin typeface="+mn-lt"/>
                <a:ea typeface="+mn-ea"/>
                <a:cs typeface="+mn-cs"/>
              </a:rPr>
              <a:t>knowledgegraphs</a:t>
            </a:r>
            <a:r>
              <a:rPr lang="en-US" sz="1200" kern="1200" dirty="0">
                <a:solidFill>
                  <a:schemeClr val="tx1"/>
                </a:solidFill>
                <a:effectLst/>
                <a:latin typeface="+mn-lt"/>
                <a:ea typeface="+mn-ea"/>
                <a:cs typeface="+mn-cs"/>
              </a:rPr>
              <a:t>. For example we use </a:t>
            </a:r>
            <a:r>
              <a:rPr lang="en-US" sz="1200" kern="1200" dirty="0" err="1">
                <a:solidFill>
                  <a:schemeClr val="tx1"/>
                </a:solidFill>
                <a:effectLst/>
                <a:latin typeface="+mn-lt"/>
                <a:ea typeface="+mn-ea"/>
                <a:cs typeface="+mn-cs"/>
              </a:rPr>
              <a:t>ChEBI</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DrOn</a:t>
            </a:r>
            <a:r>
              <a:rPr lang="en-US" sz="1200" kern="1200" dirty="0">
                <a:solidFill>
                  <a:schemeClr val="tx1"/>
                </a:solidFill>
                <a:effectLst/>
                <a:latin typeface="+mn-lt"/>
                <a:ea typeface="+mn-ea"/>
                <a:cs typeface="+mn-cs"/>
              </a:rPr>
              <a:t> to harmonize medications with </a:t>
            </a:r>
            <a:r>
              <a:rPr lang="en-US" sz="1200" kern="1200" dirty="0" err="1">
                <a:solidFill>
                  <a:schemeClr val="tx1"/>
                </a:solidFill>
                <a:effectLst/>
                <a:latin typeface="+mn-lt"/>
                <a:ea typeface="+mn-ea"/>
                <a:cs typeface="+mn-cs"/>
              </a:rPr>
              <a:t>RxNorm</a:t>
            </a:r>
            <a:r>
              <a:rPr lang="en-US" sz="1200" kern="1200" dirty="0">
                <a:solidFill>
                  <a:schemeClr val="tx1"/>
                </a:solidFill>
                <a:effectLst/>
                <a:latin typeface="+mn-lt"/>
                <a:ea typeface="+mn-ea"/>
                <a:cs typeface="+mn-cs"/>
              </a:rPr>
              <a:t> codes matched to free text for prescriptions. Mark Miller presented this work at an earlier ICBO. These knowledgebases are based on patient data but are not connected to individual patients rather they connect what’s found in EHR records for medications, diagnoses, and lab tests to ontology terms. </a:t>
            </a:r>
          </a:p>
          <a:p>
            <a:r>
              <a:rPr lang="en-US" sz="1200" kern="1200" dirty="0">
                <a:solidFill>
                  <a:schemeClr val="tx1"/>
                </a:solidFill>
                <a:effectLst/>
                <a:latin typeface="+mn-lt"/>
                <a:ea typeface="+mn-ea"/>
                <a:cs typeface="+mn-cs"/>
              </a:rPr>
              <a:t>Carnival pulls, integrates, and transforms patient data into simple triples. We’ve built a semantic engine to expand those triples into explicit representations of a patients health care encounters with OBOF terms and relations. </a:t>
            </a:r>
          </a:p>
        </p:txBody>
      </p:sp>
      <p:sp>
        <p:nvSpPr>
          <p:cNvPr id="4" name="Slide Number Placeholder 3"/>
          <p:cNvSpPr>
            <a:spLocks noGrp="1"/>
          </p:cNvSpPr>
          <p:nvPr>
            <p:ph type="sldNum" sz="quarter" idx="5"/>
          </p:nvPr>
        </p:nvSpPr>
        <p:spPr/>
        <p:txBody>
          <a:bodyPr/>
          <a:lstStyle/>
          <a:p>
            <a:fld id="{30B1553E-EA81-5B42-A633-3AD37B4EEECE}" type="slidenum">
              <a:rPr lang="en-US" smtClean="0"/>
              <a:t>35</a:t>
            </a:fld>
            <a:endParaRPr lang="en-US"/>
          </a:p>
        </p:txBody>
      </p:sp>
    </p:spTree>
    <p:extLst>
      <p:ext uri="{BB962C8B-B14F-4D97-AF65-F5344CB8AC3E}">
        <p14:creationId xmlns:p14="http://schemas.microsoft.com/office/powerpoint/2010/main" val="1192098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OBOF based semantics used by TURBO are captured in the TURBO ontology. </a:t>
            </a:r>
          </a:p>
        </p:txBody>
      </p:sp>
      <p:sp>
        <p:nvSpPr>
          <p:cNvPr id="4" name="Slide Number Placeholder 3"/>
          <p:cNvSpPr>
            <a:spLocks noGrp="1"/>
          </p:cNvSpPr>
          <p:nvPr>
            <p:ph type="sldNum" sz="quarter" idx="5"/>
          </p:nvPr>
        </p:nvSpPr>
        <p:spPr/>
        <p:txBody>
          <a:bodyPr/>
          <a:lstStyle/>
          <a:p>
            <a:fld id="{30B1553E-EA81-5B42-A633-3AD37B4EEECE}" type="slidenum">
              <a:rPr lang="en-US" smtClean="0"/>
              <a:t>36</a:t>
            </a:fld>
            <a:endParaRPr lang="en-US"/>
          </a:p>
        </p:txBody>
      </p:sp>
    </p:spTree>
    <p:extLst>
      <p:ext uri="{BB962C8B-B14F-4D97-AF65-F5344CB8AC3E}">
        <p14:creationId xmlns:p14="http://schemas.microsoft.com/office/powerpoint/2010/main" val="1357158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of the semantic engine are available in this publication.</a:t>
            </a:r>
          </a:p>
        </p:txBody>
      </p:sp>
      <p:sp>
        <p:nvSpPr>
          <p:cNvPr id="4" name="Slide Number Placeholder 3"/>
          <p:cNvSpPr>
            <a:spLocks noGrp="1"/>
          </p:cNvSpPr>
          <p:nvPr>
            <p:ph type="sldNum" sz="quarter" idx="5"/>
          </p:nvPr>
        </p:nvSpPr>
        <p:spPr/>
        <p:txBody>
          <a:bodyPr/>
          <a:lstStyle/>
          <a:p>
            <a:fld id="{30B1553E-EA81-5B42-A633-3AD37B4EEECE}" type="slidenum">
              <a:rPr lang="en-US" smtClean="0"/>
              <a:t>37</a:t>
            </a:fld>
            <a:endParaRPr lang="en-US"/>
          </a:p>
        </p:txBody>
      </p:sp>
    </p:spTree>
    <p:extLst>
      <p:ext uri="{BB962C8B-B14F-4D97-AF65-F5344CB8AC3E}">
        <p14:creationId xmlns:p14="http://schemas.microsoft.com/office/powerpoint/2010/main" val="2645312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example of RWD typically in relational databases that is transformed to a triple that is then expanded to be OBOF-compliant </a:t>
            </a:r>
          </a:p>
          <a:p>
            <a:endParaRPr lang="en-US" dirty="0"/>
          </a:p>
          <a:p>
            <a:r>
              <a:rPr lang="en-US" dirty="0"/>
              <a:t>Standardize type to external resource. Capture provenance of ID.</a:t>
            </a:r>
          </a:p>
        </p:txBody>
      </p:sp>
      <p:sp>
        <p:nvSpPr>
          <p:cNvPr id="4" name="Slide Number Placeholder 3"/>
          <p:cNvSpPr>
            <a:spLocks noGrp="1"/>
          </p:cNvSpPr>
          <p:nvPr>
            <p:ph type="sldNum" sz="quarter" idx="5"/>
          </p:nvPr>
        </p:nvSpPr>
        <p:spPr/>
        <p:txBody>
          <a:bodyPr/>
          <a:lstStyle/>
          <a:p>
            <a:fld id="{2A93E3C2-3EC3-BD44-9D87-123A0C30505D}" type="slidenum">
              <a:rPr lang="en-US" smtClean="0"/>
              <a:t>38</a:t>
            </a:fld>
            <a:endParaRPr lang="en-US"/>
          </a:p>
        </p:txBody>
      </p:sp>
    </p:spTree>
    <p:extLst>
      <p:ext uri="{BB962C8B-B14F-4D97-AF65-F5344CB8AC3E}">
        <p14:creationId xmlns:p14="http://schemas.microsoft.com/office/powerpoint/2010/main" val="1179239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tested this system out on both synthetic and real world data. An example of the result here shows the integration of patient EHR records for diagnoses, medications, plus a genotype analysis that can be used to connect the medication to gene products that can utilize it. </a:t>
            </a:r>
          </a:p>
        </p:txBody>
      </p:sp>
      <p:sp>
        <p:nvSpPr>
          <p:cNvPr id="4" name="Slide Number Placeholder 3"/>
          <p:cNvSpPr>
            <a:spLocks noGrp="1"/>
          </p:cNvSpPr>
          <p:nvPr>
            <p:ph type="sldNum" sz="quarter" idx="5"/>
          </p:nvPr>
        </p:nvSpPr>
        <p:spPr/>
        <p:txBody>
          <a:bodyPr/>
          <a:lstStyle/>
          <a:p>
            <a:fld id="{2C070C7A-B450-304C-A4AB-4365CDE1A448}" type="slidenum">
              <a:rPr lang="en-US" smtClean="0"/>
              <a:t>39</a:t>
            </a:fld>
            <a:endParaRPr lang="en-US"/>
          </a:p>
        </p:txBody>
      </p:sp>
    </p:spTree>
    <p:extLst>
      <p:ext uri="{BB962C8B-B14F-4D97-AF65-F5344CB8AC3E}">
        <p14:creationId xmlns:p14="http://schemas.microsoft.com/office/powerpoint/2010/main" val="3382957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IRIs are basically identifiers for things on the internet that can be used for ontology terms. As such they denote the entirety of ontology term, not just what the term is called or its label as these can be misunderstood especially if attention is not paid to term definitions.</a:t>
            </a:r>
          </a:p>
          <a:p>
            <a:r>
              <a:rPr lang="en-US" sz="1200" kern="1200" dirty="0" err="1">
                <a:solidFill>
                  <a:schemeClr val="tx1"/>
                </a:solidFill>
                <a:effectLst/>
                <a:latin typeface="+mn-lt"/>
                <a:ea typeface="+mn-ea"/>
                <a:cs typeface="+mn-cs"/>
              </a:rPr>
              <a:t>Tboxes</a:t>
            </a:r>
            <a:r>
              <a:rPr lang="en-US" sz="1200" kern="1200" dirty="0">
                <a:solidFill>
                  <a:schemeClr val="tx1"/>
                </a:solidFill>
                <a:effectLst/>
                <a:latin typeface="+mn-lt"/>
                <a:ea typeface="+mn-ea"/>
                <a:cs typeface="+mn-cs"/>
              </a:rPr>
              <a:t> are about ontology terms that are classes and are typically the focus of building ontologies while </a:t>
            </a:r>
            <a:r>
              <a:rPr lang="en-US" sz="1200" kern="1200" dirty="0" err="1">
                <a:solidFill>
                  <a:schemeClr val="tx1"/>
                </a:solidFill>
                <a:effectLst/>
                <a:latin typeface="+mn-lt"/>
                <a:ea typeface="+mn-ea"/>
                <a:cs typeface="+mn-cs"/>
              </a:rPr>
              <a:t>ABoxes</a:t>
            </a:r>
            <a:r>
              <a:rPr lang="en-US" sz="1200" kern="1200" dirty="0">
                <a:solidFill>
                  <a:schemeClr val="tx1"/>
                </a:solidFill>
                <a:effectLst/>
                <a:latin typeface="+mn-lt"/>
                <a:ea typeface="+mn-ea"/>
                <a:cs typeface="+mn-cs"/>
              </a:rPr>
              <a:t> are about instances of those classes. </a:t>
            </a:r>
          </a:p>
          <a:p>
            <a:r>
              <a:rPr lang="en-US" sz="1200" kern="1200" dirty="0">
                <a:solidFill>
                  <a:schemeClr val="tx1"/>
                </a:solidFill>
                <a:effectLst/>
                <a:latin typeface="+mn-lt"/>
                <a:ea typeface="+mn-ea"/>
                <a:cs typeface="+mn-cs"/>
              </a:rPr>
              <a:t>There’s an excellent paper on the application of </a:t>
            </a:r>
            <a:r>
              <a:rPr lang="en-US" sz="1200" kern="1200" dirty="0" err="1">
                <a:solidFill>
                  <a:schemeClr val="tx1"/>
                </a:solidFill>
                <a:effectLst/>
                <a:latin typeface="+mn-lt"/>
                <a:ea typeface="+mn-ea"/>
                <a:cs typeface="+mn-cs"/>
              </a:rPr>
              <a:t>Aboxes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Tboxes</a:t>
            </a:r>
            <a:r>
              <a:rPr lang="en-US" sz="1200" kern="1200" dirty="0">
                <a:solidFill>
                  <a:schemeClr val="tx1"/>
                </a:solidFill>
                <a:effectLst/>
                <a:latin typeface="+mn-lt"/>
                <a:ea typeface="+mn-ea"/>
                <a:cs typeface="+mn-cs"/>
              </a:rPr>
              <a:t> to phenotypes by Lars Vogt that begins with a really nice introduction that I recommend.</a:t>
            </a:r>
          </a:p>
        </p:txBody>
      </p:sp>
      <p:sp>
        <p:nvSpPr>
          <p:cNvPr id="4" name="Slide Number Placeholder 3"/>
          <p:cNvSpPr>
            <a:spLocks noGrp="1"/>
          </p:cNvSpPr>
          <p:nvPr>
            <p:ph type="sldNum" sz="quarter" idx="5"/>
          </p:nvPr>
        </p:nvSpPr>
        <p:spPr/>
        <p:txBody>
          <a:bodyPr/>
          <a:lstStyle/>
          <a:p>
            <a:fld id="{30B1553E-EA81-5B42-A633-3AD37B4EEECE}" type="slidenum">
              <a:rPr lang="en-US" smtClean="0"/>
              <a:t>4</a:t>
            </a:fld>
            <a:endParaRPr lang="en-US"/>
          </a:p>
        </p:txBody>
      </p:sp>
    </p:spTree>
    <p:extLst>
      <p:ext uri="{BB962C8B-B14F-4D97-AF65-F5344CB8AC3E}">
        <p14:creationId xmlns:p14="http://schemas.microsoft.com/office/powerpoint/2010/main" val="940334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currently capturing a subset of basic data.</a:t>
            </a:r>
          </a:p>
        </p:txBody>
      </p:sp>
      <p:sp>
        <p:nvSpPr>
          <p:cNvPr id="4" name="Slide Number Placeholder 3"/>
          <p:cNvSpPr>
            <a:spLocks noGrp="1"/>
          </p:cNvSpPr>
          <p:nvPr>
            <p:ph type="sldNum" sz="quarter" idx="5"/>
          </p:nvPr>
        </p:nvSpPr>
        <p:spPr/>
        <p:txBody>
          <a:bodyPr/>
          <a:lstStyle/>
          <a:p>
            <a:fld id="{30B1553E-EA81-5B42-A633-3AD37B4EEECE}" type="slidenum">
              <a:rPr lang="en-US" smtClean="0"/>
              <a:t>40</a:t>
            </a:fld>
            <a:endParaRPr lang="en-US"/>
          </a:p>
        </p:txBody>
      </p:sp>
    </p:spTree>
    <p:extLst>
      <p:ext uri="{BB962C8B-B14F-4D97-AF65-F5344CB8AC3E}">
        <p14:creationId xmlns:p14="http://schemas.microsoft.com/office/powerpoint/2010/main" val="3704849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 presented TURBO at ICBO 3 years ago and was asked about scaling. Using synthetic data we have made this work with 1 million patients covering the fields just shown.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Time ranges from 1 minute for 1000 patients to 10 hours for a million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the time taken for the Semantic Expander to transform various types of data, by cohort size. The table shows an approximately linear relationship between size and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hour = 3600 seconds</a:t>
            </a:r>
          </a:p>
          <a:p>
            <a:endParaRPr lang="en-US" dirty="0"/>
          </a:p>
        </p:txBody>
      </p:sp>
      <p:sp>
        <p:nvSpPr>
          <p:cNvPr id="4" name="Slide Number Placeholder 3"/>
          <p:cNvSpPr>
            <a:spLocks noGrp="1"/>
          </p:cNvSpPr>
          <p:nvPr>
            <p:ph type="sldNum" sz="quarter" idx="5"/>
          </p:nvPr>
        </p:nvSpPr>
        <p:spPr/>
        <p:txBody>
          <a:bodyPr/>
          <a:lstStyle/>
          <a:p>
            <a:fld id="{2A93E3C2-3EC3-BD44-9D87-123A0C30505D}" type="slidenum">
              <a:rPr lang="en-US" smtClean="0"/>
              <a:t>41</a:t>
            </a:fld>
            <a:endParaRPr lang="en-US"/>
          </a:p>
        </p:txBody>
      </p:sp>
    </p:spTree>
    <p:extLst>
      <p:ext uri="{BB962C8B-B14F-4D97-AF65-F5344CB8AC3E}">
        <p14:creationId xmlns:p14="http://schemas.microsoft.com/office/powerpoint/2010/main" val="1746794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our system has been tested on Penn Health System data we have fallen short of operationalizing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Technically it works but working with a Health System has highlighted other challenges. </a:t>
            </a:r>
          </a:p>
        </p:txBody>
      </p:sp>
      <p:sp>
        <p:nvSpPr>
          <p:cNvPr id="4" name="Slide Number Placeholder 3"/>
          <p:cNvSpPr>
            <a:spLocks noGrp="1"/>
          </p:cNvSpPr>
          <p:nvPr>
            <p:ph type="sldNum" sz="quarter" idx="5"/>
          </p:nvPr>
        </p:nvSpPr>
        <p:spPr/>
        <p:txBody>
          <a:bodyPr/>
          <a:lstStyle/>
          <a:p>
            <a:fld id="{30B1553E-EA81-5B42-A633-3AD37B4EEECE}" type="slidenum">
              <a:rPr lang="en-US" smtClean="0"/>
              <a:t>42</a:t>
            </a:fld>
            <a:endParaRPr lang="en-US"/>
          </a:p>
        </p:txBody>
      </p:sp>
    </p:spTree>
    <p:extLst>
      <p:ext uri="{BB962C8B-B14F-4D97-AF65-F5344CB8AC3E}">
        <p14:creationId xmlns:p14="http://schemas.microsoft.com/office/powerpoint/2010/main" val="3816493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haven’t given up on TURBO and still think it is useful at least for research projects. These are being pursued in research grants by Danielle Mowery and others at Penn.</a:t>
            </a:r>
          </a:p>
          <a:p>
            <a:r>
              <a:rPr lang="en-US" sz="1200" kern="1200" dirty="0">
                <a:solidFill>
                  <a:schemeClr val="tx1"/>
                </a:solidFill>
                <a:effectLst/>
                <a:latin typeface="+mn-lt"/>
                <a:ea typeface="+mn-ea"/>
                <a:cs typeface="+mn-cs"/>
              </a:rPr>
              <a:t>For that and to share with others our focus now is on making these shareable and usable by others. </a:t>
            </a:r>
          </a:p>
          <a:p>
            <a:r>
              <a:rPr lang="en-US" sz="1200" kern="1200" dirty="0">
                <a:solidFill>
                  <a:schemeClr val="tx1"/>
                </a:solidFill>
                <a:effectLst/>
                <a:latin typeface="+mn-lt"/>
                <a:ea typeface="+mn-ea"/>
                <a:cs typeface="+mn-cs"/>
              </a:rPr>
              <a:t>Tom </a:t>
            </a:r>
            <a:r>
              <a:rPr lang="en-US" sz="1200" kern="1200" dirty="0" err="1">
                <a:solidFill>
                  <a:schemeClr val="tx1"/>
                </a:solidFill>
                <a:effectLst/>
                <a:latin typeface="+mn-lt"/>
                <a:ea typeface="+mn-ea"/>
                <a:cs typeface="+mn-cs"/>
              </a:rPr>
              <a:t>Huthcinson</a:t>
            </a:r>
            <a:r>
              <a:rPr lang="en-US" sz="1200" kern="1200" dirty="0">
                <a:solidFill>
                  <a:schemeClr val="tx1"/>
                </a:solidFill>
                <a:effectLst/>
                <a:latin typeface="+mn-lt"/>
                <a:ea typeface="+mn-ea"/>
                <a:cs typeface="+mn-cs"/>
              </a:rPr>
              <a:t> has joined the TURBO team to help us with this effort. </a:t>
            </a:r>
          </a:p>
          <a:p>
            <a:r>
              <a:rPr lang="en-US" sz="1200" kern="1200" dirty="0">
                <a:solidFill>
                  <a:schemeClr val="tx1"/>
                </a:solidFill>
                <a:effectLst/>
                <a:latin typeface="+mn-lt"/>
                <a:ea typeface="+mn-ea"/>
                <a:cs typeface="+mn-cs"/>
              </a:rPr>
              <a:t>All on public </a:t>
            </a:r>
            <a:r>
              <a:rPr lang="en-US" sz="1200" kern="1200" dirty="0" err="1">
                <a:solidFill>
                  <a:schemeClr val="tx1"/>
                </a:solidFill>
                <a:effectLst/>
                <a:latin typeface="+mn-lt"/>
                <a:ea typeface="+mn-ea"/>
                <a:cs typeface="+mn-cs"/>
              </a:rPr>
              <a:t>GitHubs</a:t>
            </a:r>
            <a:r>
              <a:rPr lang="en-US" sz="1200" kern="1200" dirty="0">
                <a:solidFill>
                  <a:schemeClr val="tx1"/>
                </a:solidFill>
                <a:effectLst/>
                <a:latin typeface="+mn-lt"/>
                <a:ea typeface="+mn-ea"/>
                <a:cs typeface="+mn-cs"/>
              </a:rPr>
              <a:t> and working on better documentation</a:t>
            </a:r>
          </a:p>
        </p:txBody>
      </p:sp>
      <p:sp>
        <p:nvSpPr>
          <p:cNvPr id="4" name="Slide Number Placeholder 3"/>
          <p:cNvSpPr>
            <a:spLocks noGrp="1"/>
          </p:cNvSpPr>
          <p:nvPr>
            <p:ph type="sldNum" sz="quarter" idx="5"/>
          </p:nvPr>
        </p:nvSpPr>
        <p:spPr/>
        <p:txBody>
          <a:bodyPr/>
          <a:lstStyle/>
          <a:p>
            <a:fld id="{30B1553E-EA81-5B42-A633-3AD37B4EEECE}" type="slidenum">
              <a:rPr lang="en-US" smtClean="0"/>
              <a:t>43</a:t>
            </a:fld>
            <a:endParaRPr lang="en-US"/>
          </a:p>
        </p:txBody>
      </p:sp>
    </p:spTree>
    <p:extLst>
      <p:ext uri="{BB962C8B-B14F-4D97-AF65-F5344CB8AC3E}">
        <p14:creationId xmlns:p14="http://schemas.microsoft.com/office/powerpoint/2010/main" val="1582007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Started by saying being aware of different levels / dimensions can help. Most will just benefit from available IRIs or classes.</a:t>
            </a:r>
          </a:p>
          <a:p>
            <a:r>
              <a:rPr lang="en-US" sz="1200" kern="1200" dirty="0">
                <a:solidFill>
                  <a:schemeClr val="tx1"/>
                </a:solidFill>
                <a:effectLst/>
                <a:latin typeface="+mn-lt"/>
                <a:ea typeface="+mn-ea"/>
                <a:cs typeface="+mn-cs"/>
              </a:rPr>
              <a:t>If working with individuals (people, specimens) many benefits of A-box. But even if just building ontologies, issue of why include axioms and how complicated.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this holistic view of ontologies in mind I’ll  close out by reviewing the three </a:t>
            </a:r>
            <a:r>
              <a:rPr lang="en-US" sz="1200" kern="1200" dirty="0" err="1">
                <a:solidFill>
                  <a:schemeClr val="tx1"/>
                </a:solidFill>
                <a:effectLst/>
                <a:latin typeface="+mn-lt"/>
                <a:ea typeface="+mn-ea"/>
                <a:cs typeface="+mn-cs"/>
              </a:rPr>
              <a:t>harmonizations</a:t>
            </a:r>
            <a:r>
              <a:rPr lang="en-US" sz="1200" kern="1200" dirty="0">
                <a:solidFill>
                  <a:schemeClr val="tx1"/>
                </a:solidFill>
                <a:effectLst/>
                <a:latin typeface="+mn-lt"/>
                <a:ea typeface="+mn-ea"/>
                <a:cs typeface="+mn-cs"/>
              </a:rPr>
              <a:t> I’ve presented starting with dataset </a:t>
            </a:r>
            <a:r>
              <a:rPr lang="en-US" sz="1200" kern="1200" dirty="0" err="1">
                <a:solidFill>
                  <a:schemeClr val="tx1"/>
                </a:solidFill>
                <a:effectLst/>
                <a:latin typeface="+mn-lt"/>
                <a:ea typeface="+mn-ea"/>
                <a:cs typeface="+mn-cs"/>
              </a:rPr>
              <a:t>harmonizations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Next, I want to emphasize that harmonization is not just technical but also very much social.</a:t>
            </a:r>
          </a:p>
          <a:p>
            <a:r>
              <a:rPr lang="en-US" sz="1200" kern="1200" dirty="0">
                <a:solidFill>
                  <a:schemeClr val="tx1"/>
                </a:solidFill>
                <a:effectLst/>
                <a:latin typeface="+mn-lt"/>
                <a:ea typeface="+mn-ea"/>
                <a:cs typeface="+mn-cs"/>
              </a:rPr>
              <a:t>Requires more than annotation (ability to search and apply ontologies).</a:t>
            </a:r>
          </a:p>
          <a:p>
            <a:r>
              <a:rPr lang="en-US" sz="1200" kern="1200" dirty="0">
                <a:solidFill>
                  <a:schemeClr val="tx1"/>
                </a:solidFill>
                <a:effectLst/>
                <a:latin typeface="+mn-lt"/>
                <a:ea typeface="+mn-ea"/>
                <a:cs typeface="+mn-cs"/>
              </a:rPr>
              <a:t>Not emphasizing individuals from the start in our tools to highlight strength as opposed to trying to compete in spaces (cohort explorer, knowledge graphs) that other approaches can be just as good and have their strengths. </a:t>
            </a:r>
          </a:p>
        </p:txBody>
      </p:sp>
      <p:sp>
        <p:nvSpPr>
          <p:cNvPr id="4" name="Slide Number Placeholder 3"/>
          <p:cNvSpPr>
            <a:spLocks noGrp="1"/>
          </p:cNvSpPr>
          <p:nvPr>
            <p:ph type="sldNum" sz="quarter" idx="5"/>
          </p:nvPr>
        </p:nvSpPr>
        <p:spPr/>
        <p:txBody>
          <a:bodyPr/>
          <a:lstStyle/>
          <a:p>
            <a:fld id="{30B1553E-EA81-5B42-A633-3AD37B4EEECE}" type="slidenum">
              <a:rPr lang="en-US" smtClean="0"/>
              <a:t>44</a:t>
            </a:fld>
            <a:endParaRPr lang="en-US"/>
          </a:p>
        </p:txBody>
      </p:sp>
    </p:spTree>
    <p:extLst>
      <p:ext uri="{BB962C8B-B14F-4D97-AF65-F5344CB8AC3E}">
        <p14:creationId xmlns:p14="http://schemas.microsoft.com/office/powerpoint/2010/main" val="3381265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by acknowledging the funders of the projects I presented. </a:t>
            </a:r>
          </a:p>
          <a:p>
            <a:r>
              <a:rPr lang="en-US" dirty="0"/>
              <a:t>While much of the OBO Foundry work has been volunteer, we did greatly benefit from a grant to CM and BP and through their leadership that has been tremendously successful in accelerating progress. But we do need more of these.</a:t>
            </a:r>
          </a:p>
          <a:p>
            <a:r>
              <a:rPr lang="en-US" dirty="0"/>
              <a:t>Over my career have gotten to work with many terrific people who have contributed to the standards and projects and my own ontological path to strive for semantic harmony.</a:t>
            </a:r>
          </a:p>
        </p:txBody>
      </p:sp>
      <p:sp>
        <p:nvSpPr>
          <p:cNvPr id="4" name="Slide Number Placeholder 3"/>
          <p:cNvSpPr>
            <a:spLocks noGrp="1"/>
          </p:cNvSpPr>
          <p:nvPr>
            <p:ph type="sldNum" sz="quarter" idx="5"/>
          </p:nvPr>
        </p:nvSpPr>
        <p:spPr/>
        <p:txBody>
          <a:bodyPr/>
          <a:lstStyle/>
          <a:p>
            <a:fld id="{30B1553E-EA81-5B42-A633-3AD37B4EEECE}" type="slidenum">
              <a:rPr lang="en-US" smtClean="0"/>
              <a:t>45</a:t>
            </a:fld>
            <a:endParaRPr lang="en-US"/>
          </a:p>
        </p:txBody>
      </p:sp>
    </p:spTree>
    <p:extLst>
      <p:ext uri="{BB962C8B-B14F-4D97-AF65-F5344CB8AC3E}">
        <p14:creationId xmlns:p14="http://schemas.microsoft.com/office/powerpoint/2010/main" val="373145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Here are two examples from the Ontology for Biomedical Investigations (OBI) showing the IRIs with the OBO prefix. OBO refers to the Open Biological and Biomedical Ontology Foundry that I expect most are familiar with and I’ll be discussing in more detail later.</a:t>
            </a:r>
          </a:p>
          <a:p>
            <a:r>
              <a:rPr lang="en-US" sz="1200" kern="1200" dirty="0">
                <a:solidFill>
                  <a:schemeClr val="tx1"/>
                </a:solidFill>
                <a:effectLst/>
                <a:latin typeface="+mn-lt"/>
                <a:ea typeface="+mn-ea"/>
                <a:cs typeface="+mn-cs"/>
              </a:rPr>
              <a:t>Specimen collection and assay are more than just the words or label, they are also the defined inputs and outputs that are applied to instances for example of this particular instance of a person and this particular blood specimen. The OBI class “specimen collection” is shown here in the web ontology language (OWL) to again to emphasize that the IRI is associated with all of these formal assertions not just what specimen collection might mean to each us.</a:t>
            </a: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sz="1300">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sz="1300">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sz="1300">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sz="1300">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fld id="{42869E24-0AAD-48E8-B627-F520ACCFEA9D}" type="slidenum">
              <a:rPr lang="en-US" altLang="en-US" sz="1200"/>
              <a:pPr eaLnBrk="1" hangingPunct="1"/>
              <a:t>5</a:t>
            </a:fld>
            <a:endParaRPr lang="en-US" altLang="en-US" sz="1200"/>
          </a:p>
        </p:txBody>
      </p:sp>
    </p:spTree>
    <p:extLst>
      <p:ext uri="{BB962C8B-B14F-4D97-AF65-F5344CB8AC3E}">
        <p14:creationId xmlns:p14="http://schemas.microsoft.com/office/powerpoint/2010/main" val="15946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 going to talk about these ontology aspects using three projects or efforts that I’ve worked on.</a:t>
            </a:r>
          </a:p>
          <a:p>
            <a:r>
              <a:rPr lang="en-US" sz="1200" kern="1200" dirty="0">
                <a:solidFill>
                  <a:schemeClr val="tx1"/>
                </a:solidFill>
                <a:effectLst/>
                <a:latin typeface="+mn-lt"/>
                <a:ea typeface="+mn-ea"/>
                <a:cs typeface="+mn-cs"/>
              </a:rPr>
              <a:t>I’ll first show how we are striving to achieve semantic harmony across the large and complex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project using ontologies for annotations of data and datasets with unique identifiers (IRIs)</a:t>
            </a:r>
          </a:p>
          <a:p>
            <a:r>
              <a:rPr lang="en-US" sz="1200" kern="1200" dirty="0">
                <a:solidFill>
                  <a:schemeClr val="tx1"/>
                </a:solidFill>
                <a:effectLst/>
                <a:latin typeface="+mn-lt"/>
                <a:ea typeface="+mn-ea"/>
                <a:cs typeface="+mn-cs"/>
              </a:rPr>
              <a:t>Next I’ll talk about how we work with others (many of you) to generate the classes and relations needed for those annotations (actual ontology work).</a:t>
            </a:r>
          </a:p>
          <a:p>
            <a:r>
              <a:rPr lang="en-US" sz="1200" kern="1200" dirty="0">
                <a:solidFill>
                  <a:schemeClr val="tx1"/>
                </a:solidFill>
                <a:effectLst/>
                <a:latin typeface="+mn-lt"/>
                <a:ea typeface="+mn-ea"/>
                <a:cs typeface="+mn-cs"/>
              </a:rPr>
              <a:t>Finally, I’ll describe attempts to use these ontologies in a manner that makes use of the logic and structure in ontologies. I’ll show how real world data about individuals can benefit from realism-based ontologies.</a:t>
            </a:r>
          </a:p>
        </p:txBody>
      </p:sp>
      <p:sp>
        <p:nvSpPr>
          <p:cNvPr id="4" name="Slide Number Placeholder 3"/>
          <p:cNvSpPr>
            <a:spLocks noGrp="1"/>
          </p:cNvSpPr>
          <p:nvPr>
            <p:ph type="sldNum" sz="quarter" idx="5"/>
          </p:nvPr>
        </p:nvSpPr>
        <p:spPr/>
        <p:txBody>
          <a:bodyPr/>
          <a:lstStyle/>
          <a:p>
            <a:fld id="{30B1553E-EA81-5B42-A633-3AD37B4EEECE}" type="slidenum">
              <a:rPr lang="en-US" smtClean="0"/>
              <a:t>6</a:t>
            </a:fld>
            <a:endParaRPr lang="en-US"/>
          </a:p>
        </p:txBody>
      </p:sp>
    </p:spTree>
    <p:extLst>
      <p:ext uri="{BB962C8B-B14F-4D97-AF65-F5344CB8AC3E}">
        <p14:creationId xmlns:p14="http://schemas.microsoft.com/office/powerpoint/2010/main" val="239381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let me tell you about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and what it provides.</a:t>
            </a:r>
          </a:p>
          <a:p>
            <a:r>
              <a:rPr lang="en-US" sz="1200" kern="1200" dirty="0">
                <a:solidFill>
                  <a:schemeClr val="tx1"/>
                </a:solidFill>
                <a:effectLst/>
                <a:latin typeface="+mn-lt"/>
                <a:ea typeface="+mn-ea"/>
                <a:cs typeface="+mn-cs"/>
              </a:rPr>
              <a:t>NIAID BRC</a:t>
            </a:r>
          </a:p>
          <a:p>
            <a:r>
              <a:rPr lang="en-US" sz="1200" kern="1200" dirty="0">
                <a:solidFill>
                  <a:schemeClr val="tx1"/>
                </a:solidFill>
                <a:effectLst/>
                <a:latin typeface="+mn-lt"/>
                <a:ea typeface="+mn-ea"/>
                <a:cs typeface="+mn-cs"/>
              </a:rPr>
              <a:t>Now an Elixir-UK service</a:t>
            </a:r>
          </a:p>
          <a:p>
            <a:r>
              <a:rPr lang="en-US" sz="1200" kern="1200" dirty="0">
                <a:solidFill>
                  <a:schemeClr val="tx1"/>
                </a:solidFill>
                <a:effectLst/>
                <a:latin typeface="+mn-lt"/>
                <a:ea typeface="+mn-ea"/>
                <a:cs typeface="+mn-cs"/>
              </a:rPr>
              <a:t>Started as </a:t>
            </a:r>
            <a:r>
              <a:rPr lang="en-US" sz="1200" kern="1200" dirty="0" err="1">
                <a:solidFill>
                  <a:schemeClr val="tx1"/>
                </a:solidFill>
                <a:effectLst/>
                <a:latin typeface="+mn-lt"/>
                <a:ea typeface="+mn-ea"/>
                <a:cs typeface="+mn-cs"/>
              </a:rPr>
              <a:t>PlasmoDB</a:t>
            </a:r>
            <a:r>
              <a:rPr lang="en-US" sz="1200" kern="1200" dirty="0">
                <a:solidFill>
                  <a:schemeClr val="tx1"/>
                </a:solidFill>
                <a:effectLst/>
                <a:latin typeface="+mn-lt"/>
                <a:ea typeface="+mn-ea"/>
                <a:cs typeface="+mn-cs"/>
              </a:rPr>
              <a:t> in 2000</a:t>
            </a:r>
          </a:p>
          <a:p>
            <a:r>
              <a:rPr lang="en-US" sz="1200" kern="1200" dirty="0">
                <a:solidFill>
                  <a:schemeClr val="tx1"/>
                </a:solidFill>
                <a:effectLst/>
                <a:latin typeface="+mn-lt"/>
                <a:ea typeface="+mn-ea"/>
                <a:cs typeface="+mn-cs"/>
              </a:rPr>
              <a:t>Grew to include other organisms</a:t>
            </a:r>
          </a:p>
          <a:p>
            <a:r>
              <a:rPr lang="en-US" sz="1200" kern="1200" dirty="0">
                <a:solidFill>
                  <a:schemeClr val="tx1"/>
                </a:solidFill>
                <a:effectLst/>
                <a:latin typeface="+mn-lt"/>
                <a:ea typeface="+mn-ea"/>
                <a:cs typeface="+mn-cs"/>
              </a:rPr>
              <a:t>Recent paper describes current state and highlights the many people involved. </a:t>
            </a:r>
          </a:p>
          <a:p>
            <a:r>
              <a:rPr lang="en-US" sz="1200" kern="1200" dirty="0">
                <a:solidFill>
                  <a:schemeClr val="tx1"/>
                </a:solidFill>
                <a:effectLst/>
                <a:latin typeface="+mn-lt"/>
                <a:ea typeface="+mn-ea"/>
                <a:cs typeface="+mn-cs"/>
              </a:rPr>
              <a:t>The project has been run with my colleagues David Roos and Jessie Kissinger for over 20 years with each of us taking various leads of the project. Previously we were known as </a:t>
            </a:r>
            <a:r>
              <a:rPr lang="en-US" sz="1200" kern="1200" dirty="0" err="1">
                <a:solidFill>
                  <a:schemeClr val="tx1"/>
                </a:solidFill>
                <a:effectLst/>
                <a:latin typeface="+mn-lt"/>
                <a:ea typeface="+mn-ea"/>
                <a:cs typeface="+mn-cs"/>
              </a:rPr>
              <a:t>EuPathDB</a:t>
            </a:r>
            <a:r>
              <a:rPr lang="en-US" sz="1200" kern="1200" dirty="0">
                <a:solidFill>
                  <a:schemeClr val="tx1"/>
                </a:solidFill>
                <a:effectLst/>
                <a:latin typeface="+mn-lt"/>
                <a:ea typeface="+mn-ea"/>
                <a:cs typeface="+mn-cs"/>
              </a:rPr>
              <a:t> but In the current incarnation we’ve merged with </a:t>
            </a:r>
            <a:r>
              <a:rPr lang="en-US" sz="1200" kern="1200" dirty="0" err="1">
                <a:solidFill>
                  <a:schemeClr val="tx1"/>
                </a:solidFill>
                <a:effectLst/>
                <a:latin typeface="+mn-lt"/>
                <a:ea typeface="+mn-ea"/>
                <a:cs typeface="+mn-cs"/>
              </a:rPr>
              <a:t>Vectorbase</a:t>
            </a:r>
            <a:r>
              <a:rPr lang="en-US" sz="1200" kern="1200" dirty="0">
                <a:solidFill>
                  <a:schemeClr val="tx1"/>
                </a:solidFill>
                <a:effectLst/>
                <a:latin typeface="+mn-lt"/>
                <a:ea typeface="+mn-ea"/>
                <a:cs typeface="+mn-cs"/>
              </a:rPr>
              <a:t> to become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and joined by Mary Ann McDowell as a Co-PI. All have been terrific in supporting and recognizing the importance of ontologies although it’s still remains a process for the entire team to understand what the ontology team is doing. The ontology team which I’ve led until this year is </a:t>
            </a:r>
            <a:r>
              <a:rPr lang="en-US" sz="1200" kern="1200" dirty="0" err="1">
                <a:solidFill>
                  <a:schemeClr val="tx1"/>
                </a:solidFill>
                <a:effectLst/>
                <a:latin typeface="+mn-lt"/>
                <a:ea typeface="+mn-ea"/>
                <a:cs typeface="+mn-cs"/>
              </a:rPr>
              <a:t>Jie</a:t>
            </a:r>
            <a:r>
              <a:rPr lang="en-US" sz="1200" kern="1200" dirty="0">
                <a:solidFill>
                  <a:schemeClr val="tx1"/>
                </a:solidFill>
                <a:effectLst/>
                <a:latin typeface="+mn-lt"/>
                <a:ea typeface="+mn-ea"/>
                <a:cs typeface="+mn-cs"/>
              </a:rPr>
              <a:t> Zheng and John Judkins with </a:t>
            </a:r>
            <a:r>
              <a:rPr lang="en-US" sz="1200" kern="1200" dirty="0" err="1">
                <a:solidFill>
                  <a:schemeClr val="tx1"/>
                </a:solidFill>
                <a:effectLst/>
                <a:latin typeface="+mn-lt"/>
                <a:ea typeface="+mn-ea"/>
                <a:cs typeface="+mn-cs"/>
              </a:rPr>
              <a:t>Jie</a:t>
            </a:r>
            <a:r>
              <a:rPr lang="en-US" sz="1200" kern="1200" dirty="0">
                <a:solidFill>
                  <a:schemeClr val="tx1"/>
                </a:solidFill>
                <a:effectLst/>
                <a:latin typeface="+mn-lt"/>
                <a:ea typeface="+mn-ea"/>
                <a:cs typeface="+mn-cs"/>
              </a:rPr>
              <a:t> taking over as lead now.</a:t>
            </a:r>
          </a:p>
          <a:p>
            <a:r>
              <a:rPr lang="en-US" sz="1200" kern="1200" dirty="0" err="1">
                <a:solidFill>
                  <a:schemeClr val="tx1"/>
                </a:solidFill>
                <a:effectLst/>
                <a:latin typeface="+mn-lt"/>
                <a:ea typeface="+mn-ea"/>
                <a:cs typeface="+mn-cs"/>
              </a:rPr>
              <a:t>Achchuthan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Shanmugasundram</a:t>
            </a:r>
            <a:r>
              <a:rPr lang="en-US" sz="1200" kern="1200" dirty="0">
                <a:solidFill>
                  <a:schemeClr val="tx1"/>
                </a:solidFill>
                <a:effectLst/>
                <a:latin typeface="+mn-lt"/>
                <a:ea typeface="+mn-ea"/>
                <a:cs typeface="+mn-cs"/>
              </a:rPr>
              <a:t> has been contributing with annotation and curation and Cristian Cocos is a former team member.</a:t>
            </a:r>
          </a:p>
        </p:txBody>
      </p:sp>
      <p:sp>
        <p:nvSpPr>
          <p:cNvPr id="4" name="Slide Number Placeholder 3"/>
          <p:cNvSpPr>
            <a:spLocks noGrp="1"/>
          </p:cNvSpPr>
          <p:nvPr>
            <p:ph type="sldNum" sz="quarter" idx="5"/>
          </p:nvPr>
        </p:nvSpPr>
        <p:spPr/>
        <p:txBody>
          <a:bodyPr/>
          <a:lstStyle/>
          <a:p>
            <a:fld id="{30B1553E-EA81-5B42-A633-3AD37B4EEECE}" type="slidenum">
              <a:rPr lang="en-US" smtClean="0"/>
              <a:t>7</a:t>
            </a:fld>
            <a:endParaRPr lang="en-US"/>
          </a:p>
        </p:txBody>
      </p:sp>
    </p:spTree>
    <p:extLst>
      <p:ext uri="{BB962C8B-B14F-4D97-AF65-F5344CB8AC3E}">
        <p14:creationId xmlns:p14="http://schemas.microsoft.com/office/powerpoint/2010/main" val="17852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is collection of genomics sites – whose individual icons are shown at the bottom – which focus on organisms typically studied together such as </a:t>
            </a:r>
            <a:r>
              <a:rPr lang="en-US" sz="1200" kern="1200" dirty="0" err="1">
                <a:solidFill>
                  <a:schemeClr val="tx1"/>
                </a:solidFill>
                <a:effectLst/>
                <a:latin typeface="+mn-lt"/>
                <a:ea typeface="+mn-ea"/>
                <a:cs typeface="+mn-cs"/>
              </a:rPr>
              <a:t>PlasmoDB</a:t>
            </a:r>
            <a:r>
              <a:rPr lang="en-US" sz="1200" kern="1200" dirty="0">
                <a:solidFill>
                  <a:schemeClr val="tx1"/>
                </a:solidFill>
                <a:effectLst/>
                <a:latin typeface="+mn-lt"/>
                <a:ea typeface="+mn-ea"/>
                <a:cs typeface="+mn-cs"/>
              </a:rPr>
              <a:t> for the Plasmodium research community. The sties are very gene focused providing a wealth of different omics datasets that are chosen based on guidance from the different communities served – a key to our success has been significant investment in outreach activities. Another key feature of the site is to provide tools for investigators to explore the data and generate their own hypotheses such as searches based on a combination of annotations, expression data, </a:t>
            </a:r>
            <a:r>
              <a:rPr lang="en-US" sz="1200" kern="1200" dirty="0" err="1">
                <a:solidFill>
                  <a:schemeClr val="tx1"/>
                </a:solidFill>
                <a:effectLst/>
                <a:latin typeface="+mn-lt"/>
                <a:ea typeface="+mn-ea"/>
                <a:cs typeface="+mn-cs"/>
              </a:rPr>
              <a:t>orthology</a:t>
            </a:r>
            <a:r>
              <a:rPr lang="en-US" sz="1200" kern="1200" dirty="0">
                <a:solidFill>
                  <a:schemeClr val="tx1"/>
                </a:solidFill>
                <a:effectLst/>
                <a:latin typeface="+mn-lt"/>
                <a:ea typeface="+mn-ea"/>
                <a:cs typeface="+mn-cs"/>
              </a:rPr>
              <a:t> based on </a:t>
            </a:r>
            <a:r>
              <a:rPr lang="en-US" sz="1200" kern="1200" dirty="0" err="1">
                <a:solidFill>
                  <a:schemeClr val="tx1"/>
                </a:solidFill>
                <a:effectLst/>
                <a:latin typeface="+mn-lt"/>
                <a:ea typeface="+mn-ea"/>
                <a:cs typeface="+mn-cs"/>
              </a:rPr>
              <a:t>OrthoMCL</a:t>
            </a:r>
            <a:r>
              <a:rPr lang="en-US" sz="1200" kern="1200" dirty="0">
                <a:solidFill>
                  <a:schemeClr val="tx1"/>
                </a:solidFill>
                <a:effectLst/>
                <a:latin typeface="+mn-lt"/>
                <a:ea typeface="+mn-ea"/>
                <a:cs typeface="+mn-cs"/>
              </a:rPr>
              <a:t> that we developed, and genotype data.</a:t>
            </a:r>
          </a:p>
          <a:p>
            <a:r>
              <a:rPr lang="en-US" sz="1200" kern="1200" dirty="0">
                <a:solidFill>
                  <a:schemeClr val="tx1"/>
                </a:solidFill>
                <a:effectLst/>
                <a:latin typeface="+mn-lt"/>
                <a:ea typeface="+mn-ea"/>
                <a:cs typeface="+mn-cs"/>
              </a:rPr>
              <a:t>The annotations for genomics datasets are primarily for gene / protein function using the Gene Ontology and a couple other ontologies pretty much like is done by the model organism databases. There are some additional experimental details but that has not been a major focus the genomics site. </a:t>
            </a:r>
          </a:p>
        </p:txBody>
      </p:sp>
      <p:sp>
        <p:nvSpPr>
          <p:cNvPr id="4" name="Slide Number Placeholder 3"/>
          <p:cNvSpPr>
            <a:spLocks noGrp="1"/>
          </p:cNvSpPr>
          <p:nvPr>
            <p:ph type="sldNum" sz="quarter" idx="5"/>
          </p:nvPr>
        </p:nvSpPr>
        <p:spPr/>
        <p:txBody>
          <a:bodyPr/>
          <a:lstStyle/>
          <a:p>
            <a:fld id="{30B1553E-EA81-5B42-A633-3AD37B4EEECE}" type="slidenum">
              <a:rPr lang="en-US" smtClean="0"/>
              <a:t>8</a:t>
            </a:fld>
            <a:endParaRPr lang="en-US"/>
          </a:p>
        </p:txBody>
      </p:sp>
    </p:spTree>
    <p:extLst>
      <p:ext uri="{BB962C8B-B14F-4D97-AF65-F5344CB8AC3E}">
        <p14:creationId xmlns:p14="http://schemas.microsoft.com/office/powerpoint/2010/main" val="41844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has really pushed a need for ontology is the expansion of </a:t>
            </a:r>
            <a:r>
              <a:rPr lang="en-US" sz="1200" kern="1200" dirty="0" err="1">
                <a:solidFill>
                  <a:schemeClr val="tx1"/>
                </a:solidFill>
                <a:effectLst/>
                <a:latin typeface="+mn-lt"/>
                <a:ea typeface="+mn-ea"/>
                <a:cs typeface="+mn-cs"/>
              </a:rPr>
              <a:t>VEuPathDB</a:t>
            </a:r>
            <a:r>
              <a:rPr lang="en-US" sz="1200" kern="1200" dirty="0">
                <a:solidFill>
                  <a:schemeClr val="tx1"/>
                </a:solidFill>
                <a:effectLst/>
                <a:latin typeface="+mn-lt"/>
                <a:ea typeface="+mn-ea"/>
                <a:cs typeface="+mn-cs"/>
              </a:rPr>
              <a:t> to capture clinical epidemiology and microbiome data. For epidemiology data in </a:t>
            </a:r>
            <a:r>
              <a:rPr lang="en-US" sz="1200" kern="1200" dirty="0" err="1">
                <a:solidFill>
                  <a:schemeClr val="tx1"/>
                </a:solidFill>
                <a:effectLst/>
                <a:latin typeface="+mn-lt"/>
                <a:ea typeface="+mn-ea"/>
                <a:cs typeface="+mn-cs"/>
              </a:rPr>
              <a:t>ClinEpiDB</a:t>
            </a:r>
            <a:r>
              <a:rPr lang="en-US" sz="1200" kern="1200" dirty="0">
                <a:solidFill>
                  <a:schemeClr val="tx1"/>
                </a:solidFill>
                <a:effectLst/>
                <a:latin typeface="+mn-lt"/>
                <a:ea typeface="+mn-ea"/>
                <a:cs typeface="+mn-cs"/>
              </a:rPr>
              <a:t> especially, the data are largely from survey forms generating hundreds of data variables that need to be understood, managed and displayed. </a:t>
            </a:r>
            <a:r>
              <a:rPr lang="en-US" sz="1200" kern="1200" dirty="0" err="1">
                <a:solidFill>
                  <a:schemeClr val="tx1"/>
                </a:solidFill>
                <a:effectLst/>
                <a:latin typeface="+mn-lt"/>
                <a:ea typeface="+mn-ea"/>
                <a:cs typeface="+mn-cs"/>
              </a:rPr>
              <a:t>MicrobiomeDB</a:t>
            </a:r>
            <a:r>
              <a:rPr lang="en-US" sz="1200" kern="1200" dirty="0">
                <a:solidFill>
                  <a:schemeClr val="tx1"/>
                </a:solidFill>
                <a:effectLst/>
                <a:latin typeface="+mn-lt"/>
                <a:ea typeface="+mn-ea"/>
                <a:cs typeface="+mn-cs"/>
              </a:rPr>
              <a:t> has been focused on specimen collection details for exploring data so both of these really have driven an explosion of ontology terms. </a:t>
            </a:r>
            <a:r>
              <a:rPr lang="en-US" sz="1200" kern="1200" dirty="0" err="1">
                <a:solidFill>
                  <a:schemeClr val="tx1"/>
                </a:solidFill>
                <a:effectLst/>
                <a:latin typeface="+mn-lt"/>
                <a:ea typeface="+mn-ea"/>
                <a:cs typeface="+mn-cs"/>
              </a:rPr>
              <a:t>ClinEpiDB</a:t>
            </a:r>
            <a:r>
              <a:rPr lang="en-US" sz="1200" kern="1200" dirty="0">
                <a:solidFill>
                  <a:schemeClr val="tx1"/>
                </a:solidFill>
                <a:effectLst/>
                <a:latin typeface="+mn-lt"/>
                <a:ea typeface="+mn-ea"/>
                <a:cs typeface="+mn-cs"/>
              </a:rPr>
              <a:t> is largely driven by outreach and initially led by Brianna Lindsay. She’s left the project but a team of Danica, Sheena, Nupur </a:t>
            </a:r>
            <a:r>
              <a:rPr lang="en-US" sz="1200" kern="1200" dirty="0" err="1">
                <a:solidFill>
                  <a:schemeClr val="tx1"/>
                </a:solidFill>
                <a:effectLst/>
                <a:latin typeface="+mn-lt"/>
                <a:ea typeface="+mn-ea"/>
                <a:cs typeface="+mn-cs"/>
              </a:rPr>
              <a:t>Kittur</a:t>
            </a:r>
            <a:r>
              <a:rPr lang="en-US" sz="1200" kern="1200" dirty="0">
                <a:solidFill>
                  <a:schemeClr val="tx1"/>
                </a:solidFill>
                <a:effectLst/>
                <a:latin typeface="+mn-lt"/>
                <a:ea typeface="+mn-ea"/>
                <a:cs typeface="+mn-cs"/>
              </a:rPr>
              <a:t>, Steph Schulman, and others continue to work with data providers and the ontology team to understand and define data variables. </a:t>
            </a:r>
            <a:r>
              <a:rPr lang="en-US" sz="1200" kern="1200" dirty="0" err="1">
                <a:solidFill>
                  <a:schemeClr val="tx1"/>
                </a:solidFill>
                <a:effectLst/>
                <a:latin typeface="+mn-lt"/>
                <a:ea typeface="+mn-ea"/>
                <a:cs typeface="+mn-cs"/>
              </a:rPr>
              <a:t>MicrobiomeDB</a:t>
            </a:r>
            <a:r>
              <a:rPr lang="en-US" sz="1200" kern="1200" dirty="0">
                <a:solidFill>
                  <a:schemeClr val="tx1"/>
                </a:solidFill>
                <a:effectLst/>
                <a:latin typeface="+mn-lt"/>
                <a:ea typeface="+mn-ea"/>
                <a:cs typeface="+mn-cs"/>
              </a:rPr>
              <a:t> is led by Dan </a:t>
            </a:r>
            <a:r>
              <a:rPr lang="en-US" sz="1200" kern="1200" dirty="0" err="1">
                <a:solidFill>
                  <a:schemeClr val="tx1"/>
                </a:solidFill>
                <a:effectLst/>
                <a:latin typeface="+mn-lt"/>
                <a:ea typeface="+mn-ea"/>
                <a:cs typeface="+mn-cs"/>
              </a:rPr>
              <a:t>Beiting</a:t>
            </a:r>
            <a:r>
              <a:rPr lang="en-US" sz="1200" kern="1200" dirty="0">
                <a:solidFill>
                  <a:schemeClr val="tx1"/>
                </a:solidFill>
                <a:effectLst/>
                <a:latin typeface="+mn-lt"/>
                <a:ea typeface="+mn-ea"/>
                <a:cs typeface="+mn-cs"/>
              </a:rPr>
              <a:t> and he works with the ontology team on semantic harmonization. </a:t>
            </a:r>
          </a:p>
        </p:txBody>
      </p:sp>
      <p:sp>
        <p:nvSpPr>
          <p:cNvPr id="4" name="Slide Number Placeholder 3"/>
          <p:cNvSpPr>
            <a:spLocks noGrp="1"/>
          </p:cNvSpPr>
          <p:nvPr>
            <p:ph type="sldNum" sz="quarter" idx="5"/>
          </p:nvPr>
        </p:nvSpPr>
        <p:spPr/>
        <p:txBody>
          <a:bodyPr/>
          <a:lstStyle/>
          <a:p>
            <a:fld id="{30B1553E-EA81-5B42-A633-3AD37B4EEECE}" type="slidenum">
              <a:rPr lang="en-US" smtClean="0"/>
              <a:t>9</a:t>
            </a:fld>
            <a:endParaRPr lang="en-US"/>
          </a:p>
        </p:txBody>
      </p:sp>
    </p:spTree>
    <p:extLst>
      <p:ext uri="{BB962C8B-B14F-4D97-AF65-F5344CB8AC3E}">
        <p14:creationId xmlns:p14="http://schemas.microsoft.com/office/powerpoint/2010/main" val="1656261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2527-2E61-0E47-A06C-DC32E076C3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AB5118-E3FB-8441-B690-3AE8923005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9D13B9-5C7D-8C40-BB95-A9533F730187}"/>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5" name="Footer Placeholder 4">
            <a:extLst>
              <a:ext uri="{FF2B5EF4-FFF2-40B4-BE49-F238E27FC236}">
                <a16:creationId xmlns:a16="http://schemas.microsoft.com/office/drawing/2014/main" id="{1CF1A17D-B5F5-274D-9778-4A5123651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7D4A9-EA33-1143-9E2E-013E33A2BB15}"/>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1057771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4B4A-EC37-884D-9792-1CEE5108C4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43932-6BF9-0347-9867-4BB2BD8DA5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EDB20-C607-0241-8E99-A2559B99AF9C}"/>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5" name="Footer Placeholder 4">
            <a:extLst>
              <a:ext uri="{FF2B5EF4-FFF2-40B4-BE49-F238E27FC236}">
                <a16:creationId xmlns:a16="http://schemas.microsoft.com/office/drawing/2014/main" id="{5F9161FC-A624-E547-A995-824BA0DD1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9E344-6085-5C41-95C3-DD590EDE67E9}"/>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162744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A82D81-9F1D-6642-BFDC-79DA83EEEA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8FDC8C-0EE5-2949-9A33-966EE3979C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D1102C-FD55-8640-9B08-4DFDC47EFE57}"/>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5" name="Footer Placeholder 4">
            <a:extLst>
              <a:ext uri="{FF2B5EF4-FFF2-40B4-BE49-F238E27FC236}">
                <a16:creationId xmlns:a16="http://schemas.microsoft.com/office/drawing/2014/main" id="{4A9F4D1E-96D5-B042-826D-3403180F0B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592B8-986B-874D-948B-7A792DEE4532}"/>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344743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B692-7274-DF4D-8C50-52C86C8BF1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4DF2B-CD3C-7F48-852E-5CC577FBE8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251D2-9C50-E848-BDDF-F79283C58896}"/>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5" name="Footer Placeholder 4">
            <a:extLst>
              <a:ext uri="{FF2B5EF4-FFF2-40B4-BE49-F238E27FC236}">
                <a16:creationId xmlns:a16="http://schemas.microsoft.com/office/drawing/2014/main" id="{494B0A8B-3B35-E24C-B5A3-6FDA97389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08C24-F278-8F4E-9CF8-EB8FBE34A3E7}"/>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957992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DB59-A6BA-1A4D-A2A8-2BE2AA1E35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2FD8BD-E6FA-6F4C-B55E-160A6D4D55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2BE91F-8B43-5540-9995-14E883D28F0B}"/>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5" name="Footer Placeholder 4">
            <a:extLst>
              <a:ext uri="{FF2B5EF4-FFF2-40B4-BE49-F238E27FC236}">
                <a16:creationId xmlns:a16="http://schemas.microsoft.com/office/drawing/2014/main" id="{465B7CA0-CBDE-F64C-AB8B-78301C635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B568C-9CDB-124D-9976-94AE8F6A4E76}"/>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428684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57DA-B053-1A4C-BEFC-94E1985629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CE6F3F-413A-8045-B8BA-C9A556A081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760EF7-7EEB-0742-9373-518F5B91EF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9A46A-A89E-954D-9D92-3AA4A82804CE}"/>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6" name="Footer Placeholder 5">
            <a:extLst>
              <a:ext uri="{FF2B5EF4-FFF2-40B4-BE49-F238E27FC236}">
                <a16:creationId xmlns:a16="http://schemas.microsoft.com/office/drawing/2014/main" id="{FC75BDF1-2DB4-224C-95A0-898F9B068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FCF695-2B57-A143-B161-CAF82A84EB44}"/>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100504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4BE0-90C0-6D4C-9E69-0265EE410D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78A4CC-E885-884F-B89F-509DB5240F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D13B2D-EAC2-B743-A402-A759AD62EB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91FE3D-1C18-A84F-BACD-F01EF88F2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FDB82B-571E-7140-97C1-347AF3B591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A06E62-9808-EF49-839C-959E9412CE34}"/>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8" name="Footer Placeholder 7">
            <a:extLst>
              <a:ext uri="{FF2B5EF4-FFF2-40B4-BE49-F238E27FC236}">
                <a16:creationId xmlns:a16="http://schemas.microsoft.com/office/drawing/2014/main" id="{E9F8C9DD-7F5D-6841-949A-E69E72AABE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4131B0-C344-6E46-97F1-9EF3D4018064}"/>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2983634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9A65-3635-2740-81C6-A21436517C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1A382F-3606-0F4C-AAE1-D79C37B5E59C}"/>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4" name="Footer Placeholder 3">
            <a:extLst>
              <a:ext uri="{FF2B5EF4-FFF2-40B4-BE49-F238E27FC236}">
                <a16:creationId xmlns:a16="http://schemas.microsoft.com/office/drawing/2014/main" id="{0116EC9B-6052-534A-91B0-B257854E28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278C77-EA2E-0343-BFCF-AFA80AC0C35D}"/>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2631414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3F4ED5-ECB6-984F-9799-41BEF08DC88A}"/>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3" name="Footer Placeholder 2">
            <a:extLst>
              <a:ext uri="{FF2B5EF4-FFF2-40B4-BE49-F238E27FC236}">
                <a16:creationId xmlns:a16="http://schemas.microsoft.com/office/drawing/2014/main" id="{012C11EC-EFD1-C541-B895-4EE96331F7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0954ED-3170-1948-8925-9DFC93DE8C50}"/>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475945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C9B4-214C-D446-9831-F8A24862B6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E6CD73-D4DC-0548-AB87-FB9C986675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6EA2C1-4921-4442-8A41-A4E3E0F51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E44B6D-78CE-A547-8CAB-7A2064CF31E1}"/>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6" name="Footer Placeholder 5">
            <a:extLst>
              <a:ext uri="{FF2B5EF4-FFF2-40B4-BE49-F238E27FC236}">
                <a16:creationId xmlns:a16="http://schemas.microsoft.com/office/drawing/2014/main" id="{1D098653-1545-0C4E-B12C-88A0BFFE14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BE304-8D90-9D44-BCCD-289884607F6A}"/>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15574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F01C8-1A05-274A-8252-6733CE2881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437D43-5ACD-E743-83CF-CDF6075251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00026B-CE2C-FF47-AABE-926017A0C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D8A1AF-E7ED-4442-9C71-EC213035CC06}"/>
              </a:ext>
            </a:extLst>
          </p:cNvPr>
          <p:cNvSpPr>
            <a:spLocks noGrp="1"/>
          </p:cNvSpPr>
          <p:nvPr>
            <p:ph type="dt" sz="half" idx="10"/>
          </p:nvPr>
        </p:nvSpPr>
        <p:spPr/>
        <p:txBody>
          <a:bodyPr/>
          <a:lstStyle/>
          <a:p>
            <a:fld id="{DD53079A-23A5-2F41-872B-A94C9781B636}" type="datetimeFigureOut">
              <a:rPr lang="en-US" smtClean="0"/>
              <a:t>9/26/22</a:t>
            </a:fld>
            <a:endParaRPr lang="en-US"/>
          </a:p>
        </p:txBody>
      </p:sp>
      <p:sp>
        <p:nvSpPr>
          <p:cNvPr id="6" name="Footer Placeholder 5">
            <a:extLst>
              <a:ext uri="{FF2B5EF4-FFF2-40B4-BE49-F238E27FC236}">
                <a16:creationId xmlns:a16="http://schemas.microsoft.com/office/drawing/2014/main" id="{062E70DA-2768-D74C-82FE-800F21CDE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960711-3196-4949-8978-27938E46ECB6}"/>
              </a:ext>
            </a:extLst>
          </p:cNvPr>
          <p:cNvSpPr>
            <a:spLocks noGrp="1"/>
          </p:cNvSpPr>
          <p:nvPr>
            <p:ph type="sldNum" sz="quarter" idx="12"/>
          </p:nvPr>
        </p:nvSpPr>
        <p:spPr/>
        <p:txBody>
          <a:bodyPr/>
          <a:lstStyle/>
          <a:p>
            <a:fld id="{561BBC51-E5DF-2345-8521-D139C6E3060E}" type="slidenum">
              <a:rPr lang="en-US" smtClean="0"/>
              <a:t>‹#›</a:t>
            </a:fld>
            <a:endParaRPr lang="en-US"/>
          </a:p>
        </p:txBody>
      </p:sp>
    </p:spTree>
    <p:extLst>
      <p:ext uri="{BB962C8B-B14F-4D97-AF65-F5344CB8AC3E}">
        <p14:creationId xmlns:p14="http://schemas.microsoft.com/office/powerpoint/2010/main" val="1482972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AB5E26-AE02-CB44-AC2C-00CDF6A09D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F1C70-E013-E041-8C27-4A455D248F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D0E07-15C7-FF4B-A578-DABD59856E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53079A-23A5-2F41-872B-A94C9781B636}" type="datetimeFigureOut">
              <a:rPr lang="en-US" smtClean="0"/>
              <a:t>9/26/22</a:t>
            </a:fld>
            <a:endParaRPr lang="en-US"/>
          </a:p>
        </p:txBody>
      </p:sp>
      <p:sp>
        <p:nvSpPr>
          <p:cNvPr id="5" name="Footer Placeholder 4">
            <a:extLst>
              <a:ext uri="{FF2B5EF4-FFF2-40B4-BE49-F238E27FC236}">
                <a16:creationId xmlns:a16="http://schemas.microsoft.com/office/drawing/2014/main" id="{F244EA06-8D91-0145-8628-EC1031D140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61AC1A-A1AA-6743-AC14-5615CEFE76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BBC51-E5DF-2345-8521-D139C6E3060E}" type="slidenum">
              <a:rPr lang="en-US" smtClean="0"/>
              <a:t>‹#›</a:t>
            </a:fld>
            <a:endParaRPr lang="en-US"/>
          </a:p>
        </p:txBody>
      </p:sp>
      <p:pic>
        <p:nvPicPr>
          <p:cNvPr id="7" name="Picture 85" descr="Penn_Medicine_color_xtra_sm">
            <a:extLst>
              <a:ext uri="{FF2B5EF4-FFF2-40B4-BE49-F238E27FC236}">
                <a16:creationId xmlns:a16="http://schemas.microsoft.com/office/drawing/2014/main" id="{C427BF0D-7201-0D42-BF51-843926F8799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7976" y="6358202"/>
            <a:ext cx="2819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0253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robot.obolibrary.org/"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obofoundry.or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hyperlink" Target="https://oboacademy.github.io/obook/"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3.tiff"/><Relationship Id="rId3" Type="http://schemas.openxmlformats.org/officeDocument/2006/relationships/image" Target="../media/image68.png"/><Relationship Id="rId7" Type="http://schemas.openxmlformats.org/officeDocument/2006/relationships/image" Target="../media/image72.tif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1.tiff"/><Relationship Id="rId5" Type="http://schemas.openxmlformats.org/officeDocument/2006/relationships/image" Target="../media/image70.tiff"/><Relationship Id="rId4" Type="http://schemas.openxmlformats.org/officeDocument/2006/relationships/image" Target="../media/image69.tiff"/></Relationships>
</file>

<file path=ppt/slides/_rels/slide38.xml.rels><?xml version="1.0" encoding="UTF-8" standalone="yes"?>
<Relationships xmlns="http://schemas.openxmlformats.org/package/2006/relationships"><Relationship Id="rId3" Type="http://schemas.openxmlformats.org/officeDocument/2006/relationships/image" Target="../media/image74.t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pennturbo.github.io/Turbo-Documentation/" TargetMode="External"/><Relationship Id="rId3" Type="http://schemas.openxmlformats.org/officeDocument/2006/relationships/hyperlink" Target="https://github.com/carnival-data/carnival" TargetMode="External"/><Relationship Id="rId7" Type="http://schemas.openxmlformats.org/officeDocument/2006/relationships/hyperlink" Target="https://github.com/PennTURBO/disease-diagnosis-knowledgegraph-pipelin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github.com/PennTURBO/medication-knowledgegraph-pipeline" TargetMode="External"/><Relationship Id="rId5" Type="http://schemas.openxmlformats.org/officeDocument/2006/relationships/hyperlink" Target="https://github.com/PennTURBO/semantic-engine" TargetMode="External"/><Relationship Id="rId4" Type="http://schemas.openxmlformats.org/officeDocument/2006/relationships/hyperlink" Target="https://pmbb-ibi.github.io/carnival/" TargetMode="External"/><Relationship Id="rId9" Type="http://schemas.openxmlformats.org/officeDocument/2006/relationships/image" Target="../media/image76.tif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0.tiff"/><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tiff"/><Relationship Id="rId4" Type="http://schemas.openxmlformats.org/officeDocument/2006/relationships/image" Target="../media/image13.jpeg"/><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1.tiff"/><Relationship Id="rId4" Type="http://schemas.openxmlformats.org/officeDocument/2006/relationships/image" Target="../media/image25.png"/><Relationship Id="rId9" Type="http://schemas.openxmlformats.org/officeDocument/2006/relationships/image" Target="../media/image3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B319-B37C-024D-9EE5-72BD61BB9D1F}"/>
              </a:ext>
            </a:extLst>
          </p:cNvPr>
          <p:cNvSpPr>
            <a:spLocks noGrp="1"/>
          </p:cNvSpPr>
          <p:nvPr>
            <p:ph type="ctrTitle"/>
          </p:nvPr>
        </p:nvSpPr>
        <p:spPr>
          <a:xfrm>
            <a:off x="1524000" y="818866"/>
            <a:ext cx="9144000" cy="2511188"/>
          </a:xfrm>
        </p:spPr>
        <p:txBody>
          <a:bodyPr>
            <a:normAutofit fontScale="90000"/>
          </a:bodyPr>
          <a:lstStyle/>
          <a:p>
            <a:r>
              <a:rPr lang="en-US" dirty="0"/>
              <a:t>Striving for semantic harmony across datasets, communities, and real-world data</a:t>
            </a:r>
          </a:p>
        </p:txBody>
      </p:sp>
      <p:sp>
        <p:nvSpPr>
          <p:cNvPr id="3" name="Subtitle 2">
            <a:extLst>
              <a:ext uri="{FF2B5EF4-FFF2-40B4-BE49-F238E27FC236}">
                <a16:creationId xmlns:a16="http://schemas.microsoft.com/office/drawing/2014/main" id="{8A473C6B-BCDA-C543-B0F4-DB7C8A4C3CFF}"/>
              </a:ext>
            </a:extLst>
          </p:cNvPr>
          <p:cNvSpPr>
            <a:spLocks noGrp="1"/>
          </p:cNvSpPr>
          <p:nvPr>
            <p:ph type="subTitle" idx="1"/>
          </p:nvPr>
        </p:nvSpPr>
        <p:spPr>
          <a:xfrm>
            <a:off x="1524000" y="3452886"/>
            <a:ext cx="9144000" cy="2640266"/>
          </a:xfrm>
        </p:spPr>
        <p:txBody>
          <a:bodyPr>
            <a:normAutofit lnSpcReduction="10000"/>
          </a:bodyPr>
          <a:lstStyle/>
          <a:p>
            <a:r>
              <a:rPr lang="en-US" dirty="0"/>
              <a:t>Chris </a:t>
            </a:r>
            <a:r>
              <a:rPr lang="en-US" dirty="0" err="1"/>
              <a:t>Stoeckert</a:t>
            </a:r>
            <a:r>
              <a:rPr lang="en-US" dirty="0"/>
              <a:t>, Ph.D.</a:t>
            </a:r>
          </a:p>
          <a:p>
            <a:r>
              <a:rPr lang="en-US" dirty="0"/>
              <a:t>Department of Genetics, Institute for Biomedical Informatics</a:t>
            </a:r>
          </a:p>
          <a:p>
            <a:r>
              <a:rPr lang="en-US" dirty="0"/>
              <a:t>Perelman School of Medicine, University of Pennsylvania</a:t>
            </a:r>
          </a:p>
          <a:p>
            <a:r>
              <a:rPr lang="en-US" i="1" dirty="0"/>
              <a:t>ICBO 2022</a:t>
            </a:r>
          </a:p>
          <a:p>
            <a:r>
              <a:rPr lang="en-US" i="1" dirty="0"/>
              <a:t>Michigan League, University of Michigan, Ann Arbor, MI, USA</a:t>
            </a:r>
          </a:p>
          <a:p>
            <a:r>
              <a:rPr lang="en-US" i="1" dirty="0"/>
              <a:t>CCBOT-2022 </a:t>
            </a:r>
          </a:p>
          <a:p>
            <a:endParaRPr lang="en-US" i="1" dirty="0"/>
          </a:p>
          <a:p>
            <a:endParaRPr lang="en-US" dirty="0"/>
          </a:p>
          <a:p>
            <a:endParaRPr lang="en-US" dirty="0"/>
          </a:p>
        </p:txBody>
      </p:sp>
    </p:spTree>
    <p:extLst>
      <p:ext uri="{BB962C8B-B14F-4D97-AF65-F5344CB8AC3E}">
        <p14:creationId xmlns:p14="http://schemas.microsoft.com/office/powerpoint/2010/main" val="3376795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6DD5F7-A7DE-0746-8A36-7F7A3873C8F7}"/>
              </a:ext>
            </a:extLst>
          </p:cNvPr>
          <p:cNvPicPr>
            <a:picLocks noChangeAspect="1"/>
          </p:cNvPicPr>
          <p:nvPr/>
        </p:nvPicPr>
        <p:blipFill>
          <a:blip r:embed="rId3"/>
          <a:stretch>
            <a:fillRect/>
          </a:stretch>
        </p:blipFill>
        <p:spPr>
          <a:xfrm>
            <a:off x="0" y="11355"/>
            <a:ext cx="12192000" cy="6846645"/>
          </a:xfrm>
          <a:prstGeom prst="rect">
            <a:avLst/>
          </a:prstGeom>
        </p:spPr>
      </p:pic>
      <p:pic>
        <p:nvPicPr>
          <p:cNvPr id="8" name="Picture 7">
            <a:extLst>
              <a:ext uri="{FF2B5EF4-FFF2-40B4-BE49-F238E27FC236}">
                <a16:creationId xmlns:a16="http://schemas.microsoft.com/office/drawing/2014/main" id="{D41E4986-DEAB-E24B-8FC3-86900CAEA52A}"/>
              </a:ext>
            </a:extLst>
          </p:cNvPr>
          <p:cNvPicPr>
            <a:picLocks noChangeAspect="1"/>
          </p:cNvPicPr>
          <p:nvPr/>
        </p:nvPicPr>
        <p:blipFill>
          <a:blip r:embed="rId4"/>
          <a:stretch>
            <a:fillRect/>
          </a:stretch>
        </p:blipFill>
        <p:spPr>
          <a:xfrm>
            <a:off x="0" y="11355"/>
            <a:ext cx="12192000" cy="6368822"/>
          </a:xfrm>
          <a:prstGeom prst="rect">
            <a:avLst/>
          </a:prstGeom>
        </p:spPr>
      </p:pic>
      <p:pic>
        <p:nvPicPr>
          <p:cNvPr id="6" name="Picture 5">
            <a:extLst>
              <a:ext uri="{FF2B5EF4-FFF2-40B4-BE49-F238E27FC236}">
                <a16:creationId xmlns:a16="http://schemas.microsoft.com/office/drawing/2014/main" id="{BE33364D-F306-7A4D-9FB0-50A8CF58ABC4}"/>
              </a:ext>
            </a:extLst>
          </p:cNvPr>
          <p:cNvPicPr>
            <a:picLocks noChangeAspect="1"/>
          </p:cNvPicPr>
          <p:nvPr/>
        </p:nvPicPr>
        <p:blipFill>
          <a:blip r:embed="rId5"/>
          <a:stretch>
            <a:fillRect/>
          </a:stretch>
        </p:blipFill>
        <p:spPr>
          <a:xfrm>
            <a:off x="0" y="446595"/>
            <a:ext cx="12192000" cy="5964809"/>
          </a:xfrm>
          <a:prstGeom prst="rect">
            <a:avLst/>
          </a:prstGeom>
        </p:spPr>
      </p:pic>
    </p:spTree>
    <p:extLst>
      <p:ext uri="{BB962C8B-B14F-4D97-AF65-F5344CB8AC3E}">
        <p14:creationId xmlns:p14="http://schemas.microsoft.com/office/powerpoint/2010/main" val="239689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1E4986-DEAB-E24B-8FC3-86900CAEA52A}"/>
              </a:ext>
            </a:extLst>
          </p:cNvPr>
          <p:cNvPicPr>
            <a:picLocks noChangeAspect="1"/>
          </p:cNvPicPr>
          <p:nvPr/>
        </p:nvPicPr>
        <p:blipFill>
          <a:blip r:embed="rId3"/>
          <a:stretch>
            <a:fillRect/>
          </a:stretch>
        </p:blipFill>
        <p:spPr>
          <a:xfrm>
            <a:off x="0" y="0"/>
            <a:ext cx="12192000" cy="6368822"/>
          </a:xfrm>
          <a:prstGeom prst="rect">
            <a:avLst/>
          </a:prstGeom>
        </p:spPr>
      </p:pic>
      <p:sp>
        <p:nvSpPr>
          <p:cNvPr id="5" name="Oval 4">
            <a:extLst>
              <a:ext uri="{FF2B5EF4-FFF2-40B4-BE49-F238E27FC236}">
                <a16:creationId xmlns:a16="http://schemas.microsoft.com/office/drawing/2014/main" id="{70D2342F-4142-9148-BD3A-2E4E683215D3}"/>
              </a:ext>
            </a:extLst>
          </p:cNvPr>
          <p:cNvSpPr/>
          <p:nvPr/>
        </p:nvSpPr>
        <p:spPr>
          <a:xfrm>
            <a:off x="3251200" y="2777071"/>
            <a:ext cx="846667" cy="36222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3D99B6-87E5-B147-A0FB-85F492ADD109}"/>
              </a:ext>
            </a:extLst>
          </p:cNvPr>
          <p:cNvPicPr>
            <a:picLocks noChangeAspect="1"/>
          </p:cNvPicPr>
          <p:nvPr/>
        </p:nvPicPr>
        <p:blipFill>
          <a:blip r:embed="rId4"/>
          <a:stretch>
            <a:fillRect/>
          </a:stretch>
        </p:blipFill>
        <p:spPr>
          <a:xfrm>
            <a:off x="107820" y="33462"/>
            <a:ext cx="11917926" cy="6824538"/>
          </a:xfrm>
          <a:prstGeom prst="rect">
            <a:avLst/>
          </a:prstGeom>
          <a:solidFill>
            <a:schemeClr val="bg1"/>
          </a:solidFill>
        </p:spPr>
      </p:pic>
      <p:grpSp>
        <p:nvGrpSpPr>
          <p:cNvPr id="7" name="Group 6">
            <a:extLst>
              <a:ext uri="{FF2B5EF4-FFF2-40B4-BE49-F238E27FC236}">
                <a16:creationId xmlns:a16="http://schemas.microsoft.com/office/drawing/2014/main" id="{ABE1F4B9-7B48-E342-913B-F9295D93E14B}"/>
              </a:ext>
            </a:extLst>
          </p:cNvPr>
          <p:cNvGrpSpPr/>
          <p:nvPr/>
        </p:nvGrpSpPr>
        <p:grpSpPr>
          <a:xfrm>
            <a:off x="0" y="2777071"/>
            <a:ext cx="12192000" cy="1537234"/>
            <a:chOff x="0" y="2777071"/>
            <a:chExt cx="12192000" cy="1537234"/>
          </a:xfrm>
        </p:grpSpPr>
        <p:pic>
          <p:nvPicPr>
            <p:cNvPr id="11" name="Picture 10">
              <a:extLst>
                <a:ext uri="{FF2B5EF4-FFF2-40B4-BE49-F238E27FC236}">
                  <a16:creationId xmlns:a16="http://schemas.microsoft.com/office/drawing/2014/main" id="{672FDBE8-5F29-754B-AC62-AA0F5884D153}"/>
                </a:ext>
              </a:extLst>
            </p:cNvPr>
            <p:cNvPicPr>
              <a:picLocks noChangeAspect="1"/>
            </p:cNvPicPr>
            <p:nvPr/>
          </p:nvPicPr>
          <p:blipFill>
            <a:blip r:embed="rId5"/>
            <a:stretch>
              <a:fillRect/>
            </a:stretch>
          </p:blipFill>
          <p:spPr>
            <a:xfrm>
              <a:off x="0" y="3032760"/>
              <a:ext cx="12192000" cy="1281545"/>
            </a:xfrm>
            <a:prstGeom prst="rect">
              <a:avLst/>
            </a:prstGeom>
          </p:spPr>
        </p:pic>
        <p:sp>
          <p:nvSpPr>
            <p:cNvPr id="9" name="Oval 8">
              <a:extLst>
                <a:ext uri="{FF2B5EF4-FFF2-40B4-BE49-F238E27FC236}">
                  <a16:creationId xmlns:a16="http://schemas.microsoft.com/office/drawing/2014/main" id="{C8DE43B4-FEB9-6C49-98DE-E2DBD74774CD}"/>
                </a:ext>
              </a:extLst>
            </p:cNvPr>
            <p:cNvSpPr/>
            <p:nvPr/>
          </p:nvSpPr>
          <p:spPr>
            <a:xfrm>
              <a:off x="4114803" y="2777071"/>
              <a:ext cx="846667" cy="36222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B294849-92FC-0D4D-8EF2-DD96F22F5941}"/>
              </a:ext>
            </a:extLst>
          </p:cNvPr>
          <p:cNvSpPr txBox="1"/>
          <p:nvPr/>
        </p:nvSpPr>
        <p:spPr>
          <a:xfrm>
            <a:off x="2095337" y="2720250"/>
            <a:ext cx="1710276" cy="369332"/>
          </a:xfrm>
          <a:prstGeom prst="rect">
            <a:avLst/>
          </a:prstGeom>
          <a:solidFill>
            <a:schemeClr val="bg1"/>
          </a:solidFill>
          <a:ln>
            <a:solidFill>
              <a:srgbClr val="C00000"/>
            </a:solidFill>
          </a:ln>
        </p:spPr>
        <p:txBody>
          <a:bodyPr wrap="none" rtlCol="0">
            <a:spAutoFit/>
          </a:bodyPr>
          <a:lstStyle/>
          <a:p>
            <a:r>
              <a:rPr lang="en-US" dirty="0">
                <a:solidFill>
                  <a:srgbClr val="FF0000"/>
                </a:solidFill>
              </a:rPr>
              <a:t>Human</a:t>
            </a:r>
            <a:r>
              <a:rPr lang="en-US" dirty="0"/>
              <a:t> </a:t>
            </a:r>
            <a:r>
              <a:rPr lang="en-US" dirty="0">
                <a:solidFill>
                  <a:srgbClr val="FF0000"/>
                </a:solidFill>
              </a:rPr>
              <a:t>dwelling</a:t>
            </a:r>
          </a:p>
        </p:txBody>
      </p:sp>
    </p:spTree>
    <p:extLst>
      <p:ext uri="{BB962C8B-B14F-4D97-AF65-F5344CB8AC3E}">
        <p14:creationId xmlns:p14="http://schemas.microsoft.com/office/powerpoint/2010/main" val="30820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ppt_x"/>
                                          </p:val>
                                        </p:tav>
                                      </p:tavLst>
                                    </p:anim>
                                    <p:anim calcmode="lin" valueType="num">
                                      <p:cBhvr additive="base">
                                        <p:cTn id="17" dur="500"/>
                                        <p:tgtEl>
                                          <p:spTgt spid="4"/>
                                        </p:tgtEl>
                                        <p:attrNameLst>
                                          <p:attrName>ppt_y</p:attrName>
                                        </p:attrNameLst>
                                      </p:cBhvr>
                                      <p:tavLst>
                                        <p:tav tm="0">
                                          <p:val>
                                            <p:strVal val="ppt_y"/>
                                          </p:val>
                                        </p:tav>
                                        <p:tav tm="100000">
                                          <p:val>
                                            <p:strVal val="1+ppt_h/2"/>
                                          </p:val>
                                        </p:tav>
                                      </p:tavLst>
                                    </p:anim>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57010-296E-FC49-B517-DB26B7399A76}"/>
              </a:ext>
            </a:extLst>
          </p:cNvPr>
          <p:cNvPicPr>
            <a:picLocks noChangeAspect="1"/>
          </p:cNvPicPr>
          <p:nvPr/>
        </p:nvPicPr>
        <p:blipFill>
          <a:blip r:embed="rId3"/>
          <a:stretch>
            <a:fillRect/>
          </a:stretch>
        </p:blipFill>
        <p:spPr>
          <a:xfrm>
            <a:off x="0" y="5677"/>
            <a:ext cx="12192000" cy="6846645"/>
          </a:xfrm>
          <a:prstGeom prst="rect">
            <a:avLst/>
          </a:prstGeom>
        </p:spPr>
      </p:pic>
      <p:pic>
        <p:nvPicPr>
          <p:cNvPr id="7" name="Picture 6">
            <a:extLst>
              <a:ext uri="{FF2B5EF4-FFF2-40B4-BE49-F238E27FC236}">
                <a16:creationId xmlns:a16="http://schemas.microsoft.com/office/drawing/2014/main" id="{06DCE476-21D1-BA4B-8438-EB66F43A33EE}"/>
              </a:ext>
            </a:extLst>
          </p:cNvPr>
          <p:cNvPicPr>
            <a:picLocks noChangeAspect="1"/>
          </p:cNvPicPr>
          <p:nvPr/>
        </p:nvPicPr>
        <p:blipFill>
          <a:blip r:embed="rId4"/>
          <a:stretch>
            <a:fillRect/>
          </a:stretch>
        </p:blipFill>
        <p:spPr>
          <a:xfrm>
            <a:off x="59267" y="11355"/>
            <a:ext cx="12192000" cy="6846645"/>
          </a:xfrm>
          <a:prstGeom prst="rect">
            <a:avLst/>
          </a:prstGeom>
        </p:spPr>
      </p:pic>
      <p:pic>
        <p:nvPicPr>
          <p:cNvPr id="4" name="Picture 3">
            <a:extLst>
              <a:ext uri="{FF2B5EF4-FFF2-40B4-BE49-F238E27FC236}">
                <a16:creationId xmlns:a16="http://schemas.microsoft.com/office/drawing/2014/main" id="{AE0F4470-FC38-C045-BDE5-400089294AFE}"/>
              </a:ext>
            </a:extLst>
          </p:cNvPr>
          <p:cNvPicPr>
            <a:picLocks noChangeAspect="1"/>
          </p:cNvPicPr>
          <p:nvPr/>
        </p:nvPicPr>
        <p:blipFill>
          <a:blip r:embed="rId5"/>
          <a:stretch>
            <a:fillRect/>
          </a:stretch>
        </p:blipFill>
        <p:spPr>
          <a:xfrm>
            <a:off x="0" y="188893"/>
            <a:ext cx="12192000" cy="6255626"/>
          </a:xfrm>
          <a:prstGeom prst="rect">
            <a:avLst/>
          </a:prstGeom>
        </p:spPr>
      </p:pic>
      <p:pic>
        <p:nvPicPr>
          <p:cNvPr id="10" name="Picture 9">
            <a:extLst>
              <a:ext uri="{FF2B5EF4-FFF2-40B4-BE49-F238E27FC236}">
                <a16:creationId xmlns:a16="http://schemas.microsoft.com/office/drawing/2014/main" id="{71EEEA47-3FCC-D049-BD9F-2A4D431CF992}"/>
              </a:ext>
            </a:extLst>
          </p:cNvPr>
          <p:cNvPicPr>
            <a:picLocks noChangeAspect="1"/>
          </p:cNvPicPr>
          <p:nvPr/>
        </p:nvPicPr>
        <p:blipFill>
          <a:blip r:embed="rId6"/>
          <a:stretch>
            <a:fillRect/>
          </a:stretch>
        </p:blipFill>
        <p:spPr>
          <a:xfrm>
            <a:off x="2844801" y="17033"/>
            <a:ext cx="12192000" cy="6846645"/>
          </a:xfrm>
          <a:prstGeom prst="rect">
            <a:avLst/>
          </a:prstGeom>
        </p:spPr>
      </p:pic>
    </p:spTree>
    <p:extLst>
      <p:ext uri="{BB962C8B-B14F-4D97-AF65-F5344CB8AC3E}">
        <p14:creationId xmlns:p14="http://schemas.microsoft.com/office/powerpoint/2010/main" val="11536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4"/>
                                        </p:tgtEl>
                                        <p:attrNameLst>
                                          <p:attrName>ppt_x</p:attrName>
                                        </p:attrNameLst>
                                      </p:cBhvr>
                                      <p:tavLst>
                                        <p:tav tm="0">
                                          <p:val>
                                            <p:strVal val="ppt_x"/>
                                          </p:val>
                                        </p:tav>
                                        <p:tav tm="100000">
                                          <p:val>
                                            <p:strVal val="ppt_x"/>
                                          </p:val>
                                        </p:tav>
                                      </p:tavLst>
                                    </p:anim>
                                    <p:anim calcmode="lin" valueType="num">
                                      <p:cBhvr additive="base">
                                        <p:cTn id="18" dur="500"/>
                                        <p:tgtEl>
                                          <p:spTgt spid="4"/>
                                        </p:tgtEl>
                                        <p:attrNameLst>
                                          <p:attrName>ppt_y</p:attrName>
                                        </p:attrNameLst>
                                      </p:cBhvr>
                                      <p:tavLst>
                                        <p:tav tm="0">
                                          <p:val>
                                            <p:strVal val="ppt_y"/>
                                          </p:val>
                                        </p:tav>
                                        <p:tav tm="100000">
                                          <p:val>
                                            <p:strVal val="1+ppt_h/2"/>
                                          </p:val>
                                        </p:tav>
                                      </p:tavLst>
                                    </p:anim>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6044-787F-1C4A-AD61-8F5C6A7B6FFF}"/>
              </a:ext>
            </a:extLst>
          </p:cNvPr>
          <p:cNvSpPr>
            <a:spLocks noGrp="1"/>
          </p:cNvSpPr>
          <p:nvPr>
            <p:ph type="title"/>
          </p:nvPr>
        </p:nvSpPr>
        <p:spPr/>
        <p:txBody>
          <a:bodyPr>
            <a:normAutofit fontScale="90000"/>
          </a:bodyPr>
          <a:lstStyle/>
          <a:p>
            <a:r>
              <a:rPr lang="en-US" dirty="0" err="1"/>
              <a:t>VEuPathDB</a:t>
            </a:r>
            <a:r>
              <a:rPr lang="en-US" dirty="0"/>
              <a:t> Ontology supports the harmonization of annotations/data variables for genomic, epidemiological, and microbiome datasets</a:t>
            </a:r>
          </a:p>
        </p:txBody>
      </p:sp>
      <p:sp>
        <p:nvSpPr>
          <p:cNvPr id="5" name="Content Placeholder 4">
            <a:extLst>
              <a:ext uri="{FF2B5EF4-FFF2-40B4-BE49-F238E27FC236}">
                <a16:creationId xmlns:a16="http://schemas.microsoft.com/office/drawing/2014/main" id="{2A47C91C-40CC-0749-A188-8A70B40EE80C}"/>
              </a:ext>
            </a:extLst>
          </p:cNvPr>
          <p:cNvSpPr>
            <a:spLocks noGrp="1"/>
          </p:cNvSpPr>
          <p:nvPr>
            <p:ph idx="1"/>
          </p:nvPr>
        </p:nvSpPr>
        <p:spPr>
          <a:xfrm>
            <a:off x="838200" y="2560319"/>
            <a:ext cx="10515600" cy="3616643"/>
          </a:xfrm>
        </p:spPr>
        <p:txBody>
          <a:bodyPr/>
          <a:lstStyle/>
          <a:p>
            <a:r>
              <a:rPr lang="en-US" dirty="0"/>
              <a:t>All annotations/data variables with the same label are equivalent and have the same IRI</a:t>
            </a:r>
          </a:p>
          <a:p>
            <a:r>
              <a:rPr lang="en-US" dirty="0"/>
              <a:t>Data variables are organized following the same web display hierarchy across sites (not the same as the ontology hierarchy).</a:t>
            </a:r>
          </a:p>
          <a:p>
            <a:r>
              <a:rPr lang="en-US" dirty="0"/>
              <a:t>Goal is to provide consistency (i.e., semantic harmony) – terms have the same meaning everywhere and can be found in the same way.</a:t>
            </a:r>
          </a:p>
        </p:txBody>
      </p:sp>
    </p:spTree>
    <p:extLst>
      <p:ext uri="{BB962C8B-B14F-4D97-AF65-F5344CB8AC3E}">
        <p14:creationId xmlns:p14="http://schemas.microsoft.com/office/powerpoint/2010/main" val="3697427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D136FE-7DD2-E24B-92F9-2F8F21CFAFBE}"/>
              </a:ext>
            </a:extLst>
          </p:cNvPr>
          <p:cNvSpPr txBox="1"/>
          <p:nvPr/>
        </p:nvSpPr>
        <p:spPr>
          <a:xfrm>
            <a:off x="3059563" y="2204739"/>
            <a:ext cx="1540701" cy="369332"/>
          </a:xfrm>
          <a:prstGeom prst="rect">
            <a:avLst/>
          </a:prstGeom>
          <a:noFill/>
          <a:ln w="28575">
            <a:solidFill>
              <a:srgbClr val="C00000"/>
            </a:solidFill>
          </a:ln>
        </p:spPr>
        <p:txBody>
          <a:bodyPr wrap="square" rtlCol="0">
            <a:spAutoFit/>
          </a:bodyPr>
          <a:lstStyle/>
          <a:p>
            <a:pPr algn="ctr"/>
            <a:r>
              <a:rPr lang="en-US" dirty="0"/>
              <a:t>ISA file</a:t>
            </a:r>
          </a:p>
        </p:txBody>
      </p:sp>
      <p:sp>
        <p:nvSpPr>
          <p:cNvPr id="6" name="TextBox 5">
            <a:extLst>
              <a:ext uri="{FF2B5EF4-FFF2-40B4-BE49-F238E27FC236}">
                <a16:creationId xmlns:a16="http://schemas.microsoft.com/office/drawing/2014/main" id="{1B2562D8-3D90-894C-A435-323ED93AD51A}"/>
              </a:ext>
            </a:extLst>
          </p:cNvPr>
          <p:cNvSpPr txBox="1"/>
          <p:nvPr/>
        </p:nvSpPr>
        <p:spPr>
          <a:xfrm>
            <a:off x="6227303" y="2408008"/>
            <a:ext cx="1041119" cy="369332"/>
          </a:xfrm>
          <a:prstGeom prst="rect">
            <a:avLst/>
          </a:prstGeom>
          <a:solidFill>
            <a:schemeClr val="accent2"/>
          </a:solidFill>
          <a:ln>
            <a:solidFill>
              <a:schemeClr val="accent1"/>
            </a:solidFill>
          </a:ln>
        </p:spPr>
        <p:txBody>
          <a:bodyPr wrap="none" rtlCol="0">
            <a:spAutoFit/>
          </a:bodyPr>
          <a:lstStyle/>
          <a:p>
            <a:r>
              <a:rPr lang="en-US" dirty="0"/>
              <a:t>Ontology</a:t>
            </a:r>
          </a:p>
        </p:txBody>
      </p:sp>
      <p:sp>
        <p:nvSpPr>
          <p:cNvPr id="7" name="TextBox 6">
            <a:extLst>
              <a:ext uri="{FF2B5EF4-FFF2-40B4-BE49-F238E27FC236}">
                <a16:creationId xmlns:a16="http://schemas.microsoft.com/office/drawing/2014/main" id="{91F32374-2E90-1E43-90BA-78C0F11CE3DB}"/>
              </a:ext>
            </a:extLst>
          </p:cNvPr>
          <p:cNvSpPr txBox="1"/>
          <p:nvPr/>
        </p:nvSpPr>
        <p:spPr>
          <a:xfrm>
            <a:off x="4573073" y="1718332"/>
            <a:ext cx="1007007" cy="369332"/>
          </a:xfrm>
          <a:prstGeom prst="rect">
            <a:avLst/>
          </a:prstGeom>
          <a:noFill/>
        </p:spPr>
        <p:txBody>
          <a:bodyPr wrap="none" rtlCol="0">
            <a:spAutoFit/>
          </a:bodyPr>
          <a:lstStyle/>
          <a:p>
            <a:r>
              <a:rPr lang="en-US" dirty="0"/>
              <a:t>Specifies</a:t>
            </a:r>
          </a:p>
        </p:txBody>
      </p:sp>
      <p:cxnSp>
        <p:nvCxnSpPr>
          <p:cNvPr id="9" name="Straight Arrow Connector 8">
            <a:extLst>
              <a:ext uri="{FF2B5EF4-FFF2-40B4-BE49-F238E27FC236}">
                <a16:creationId xmlns:a16="http://schemas.microsoft.com/office/drawing/2014/main" id="{0357379E-C87A-AC44-A9C2-7149BFEA152B}"/>
              </a:ext>
            </a:extLst>
          </p:cNvPr>
          <p:cNvCxnSpPr>
            <a:cxnSpLocks/>
            <a:stCxn id="19" idx="1"/>
            <a:endCxn id="11" idx="4"/>
          </p:cNvCxnSpPr>
          <p:nvPr/>
        </p:nvCxnSpPr>
        <p:spPr>
          <a:xfrm flipH="1">
            <a:off x="4315297" y="1583752"/>
            <a:ext cx="1450502" cy="209242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53779E-6AC8-2348-BE00-F1F3E51343DA}"/>
              </a:ext>
            </a:extLst>
          </p:cNvPr>
          <p:cNvSpPr txBox="1"/>
          <p:nvPr/>
        </p:nvSpPr>
        <p:spPr>
          <a:xfrm>
            <a:off x="3385240" y="3294503"/>
            <a:ext cx="184731" cy="369332"/>
          </a:xfrm>
          <a:prstGeom prst="rect">
            <a:avLst/>
          </a:prstGeom>
          <a:noFill/>
        </p:spPr>
        <p:txBody>
          <a:bodyPr wrap="none" rtlCol="0">
            <a:spAutoFit/>
          </a:bodyPr>
          <a:lstStyle/>
          <a:p>
            <a:endParaRPr lang="en-US" dirty="0"/>
          </a:p>
        </p:txBody>
      </p:sp>
      <p:sp>
        <p:nvSpPr>
          <p:cNvPr id="11" name="Can 10">
            <a:extLst>
              <a:ext uri="{FF2B5EF4-FFF2-40B4-BE49-F238E27FC236}">
                <a16:creationId xmlns:a16="http://schemas.microsoft.com/office/drawing/2014/main" id="{5E5BFD71-132B-8840-9452-17C12AC86265}"/>
              </a:ext>
            </a:extLst>
          </p:cNvPr>
          <p:cNvSpPr/>
          <p:nvPr/>
        </p:nvSpPr>
        <p:spPr>
          <a:xfrm>
            <a:off x="3344529" y="3168870"/>
            <a:ext cx="970768" cy="101460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GUS</a:t>
            </a:r>
          </a:p>
        </p:txBody>
      </p:sp>
      <p:cxnSp>
        <p:nvCxnSpPr>
          <p:cNvPr id="13" name="Straight Arrow Connector 12">
            <a:extLst>
              <a:ext uri="{FF2B5EF4-FFF2-40B4-BE49-F238E27FC236}">
                <a16:creationId xmlns:a16="http://schemas.microsoft.com/office/drawing/2014/main" id="{EAA44CF8-6D49-3943-9A81-5206919647E1}"/>
              </a:ext>
            </a:extLst>
          </p:cNvPr>
          <p:cNvCxnSpPr>
            <a:stCxn id="4" idx="2"/>
            <a:endCxn id="11" idx="1"/>
          </p:cNvCxnSpPr>
          <p:nvPr/>
        </p:nvCxnSpPr>
        <p:spPr>
          <a:xfrm flipH="1">
            <a:off x="3829913" y="2574071"/>
            <a:ext cx="1" cy="59479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43BB821-06A1-4C48-837C-66CA6EE10A2F}"/>
              </a:ext>
            </a:extLst>
          </p:cNvPr>
          <p:cNvSpPr txBox="1"/>
          <p:nvPr/>
        </p:nvSpPr>
        <p:spPr>
          <a:xfrm>
            <a:off x="2435271" y="2790236"/>
            <a:ext cx="1295996" cy="369332"/>
          </a:xfrm>
          <a:prstGeom prst="rect">
            <a:avLst/>
          </a:prstGeom>
          <a:noFill/>
        </p:spPr>
        <p:txBody>
          <a:bodyPr wrap="none" rtlCol="0">
            <a:spAutoFit/>
          </a:bodyPr>
          <a:lstStyle/>
          <a:p>
            <a:r>
              <a:rPr lang="en-US" dirty="0"/>
              <a:t>Loaded into</a:t>
            </a:r>
          </a:p>
        </p:txBody>
      </p:sp>
      <p:cxnSp>
        <p:nvCxnSpPr>
          <p:cNvPr id="17" name="Straight Arrow Connector 16">
            <a:extLst>
              <a:ext uri="{FF2B5EF4-FFF2-40B4-BE49-F238E27FC236}">
                <a16:creationId xmlns:a16="http://schemas.microsoft.com/office/drawing/2014/main" id="{699B99EE-59FB-0F44-814F-02CE0C995A0A}"/>
              </a:ext>
            </a:extLst>
          </p:cNvPr>
          <p:cNvCxnSpPr>
            <a:stCxn id="6" idx="2"/>
            <a:endCxn id="11" idx="4"/>
          </p:cNvCxnSpPr>
          <p:nvPr/>
        </p:nvCxnSpPr>
        <p:spPr>
          <a:xfrm flipH="1">
            <a:off x="4315297" y="2777340"/>
            <a:ext cx="2432566" cy="8988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7FA43D-3BDF-B542-B568-302B3D5E1D04}"/>
              </a:ext>
            </a:extLst>
          </p:cNvPr>
          <p:cNvSpPr txBox="1"/>
          <p:nvPr/>
        </p:nvSpPr>
        <p:spPr>
          <a:xfrm>
            <a:off x="3344529" y="1284355"/>
            <a:ext cx="965201" cy="369332"/>
          </a:xfrm>
          <a:prstGeom prst="rect">
            <a:avLst/>
          </a:prstGeom>
          <a:noFill/>
          <a:ln>
            <a:solidFill>
              <a:schemeClr val="tx1"/>
            </a:solidFill>
          </a:ln>
        </p:spPr>
        <p:txBody>
          <a:bodyPr wrap="none" rtlCol="0">
            <a:spAutoFit/>
          </a:bodyPr>
          <a:lstStyle/>
          <a:p>
            <a:r>
              <a:rPr lang="en-US" dirty="0"/>
              <a:t>Data file</a:t>
            </a:r>
          </a:p>
        </p:txBody>
      </p:sp>
      <p:sp>
        <p:nvSpPr>
          <p:cNvPr id="19" name="TextBox 18">
            <a:extLst>
              <a:ext uri="{FF2B5EF4-FFF2-40B4-BE49-F238E27FC236}">
                <a16:creationId xmlns:a16="http://schemas.microsoft.com/office/drawing/2014/main" id="{E318E554-E8AA-C042-9BE0-68C6518A9050}"/>
              </a:ext>
            </a:extLst>
          </p:cNvPr>
          <p:cNvSpPr txBox="1"/>
          <p:nvPr/>
        </p:nvSpPr>
        <p:spPr>
          <a:xfrm>
            <a:off x="5765799" y="1399086"/>
            <a:ext cx="982064" cy="369332"/>
          </a:xfrm>
          <a:prstGeom prst="rect">
            <a:avLst/>
          </a:prstGeom>
          <a:noFill/>
          <a:ln w="38100">
            <a:solidFill>
              <a:srgbClr val="C00000"/>
            </a:solidFill>
          </a:ln>
        </p:spPr>
        <p:txBody>
          <a:bodyPr wrap="none" rtlCol="0">
            <a:spAutoFit/>
          </a:bodyPr>
          <a:lstStyle/>
          <a:p>
            <a:r>
              <a:rPr lang="en-US" dirty="0"/>
              <a:t>OWL file</a:t>
            </a:r>
          </a:p>
        </p:txBody>
      </p:sp>
      <p:cxnSp>
        <p:nvCxnSpPr>
          <p:cNvPr id="20" name="Straight Arrow Connector 19">
            <a:extLst>
              <a:ext uri="{FF2B5EF4-FFF2-40B4-BE49-F238E27FC236}">
                <a16:creationId xmlns:a16="http://schemas.microsoft.com/office/drawing/2014/main" id="{2E79EDD1-2253-B84B-9022-30D5F95E00FE}"/>
              </a:ext>
            </a:extLst>
          </p:cNvPr>
          <p:cNvCxnSpPr>
            <a:cxnSpLocks/>
            <a:stCxn id="18" idx="2"/>
            <a:endCxn id="4" idx="0"/>
          </p:cNvCxnSpPr>
          <p:nvPr/>
        </p:nvCxnSpPr>
        <p:spPr>
          <a:xfrm>
            <a:off x="3827130" y="1653687"/>
            <a:ext cx="2784" cy="55105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5D40A0D-DF1E-1547-90C7-117B1C56EAC3}"/>
              </a:ext>
            </a:extLst>
          </p:cNvPr>
          <p:cNvSpPr txBox="1"/>
          <p:nvPr/>
        </p:nvSpPr>
        <p:spPr>
          <a:xfrm>
            <a:off x="1907662" y="1730743"/>
            <a:ext cx="1789336" cy="369332"/>
          </a:xfrm>
          <a:prstGeom prst="rect">
            <a:avLst/>
          </a:prstGeom>
          <a:noFill/>
        </p:spPr>
        <p:txBody>
          <a:bodyPr wrap="none" rtlCol="0">
            <a:spAutoFit/>
          </a:bodyPr>
          <a:lstStyle/>
          <a:p>
            <a:r>
              <a:rPr lang="en-US" dirty="0"/>
              <a:t>Transformed into</a:t>
            </a:r>
          </a:p>
        </p:txBody>
      </p:sp>
      <p:cxnSp>
        <p:nvCxnSpPr>
          <p:cNvPr id="28" name="Straight Arrow Connector 27">
            <a:extLst>
              <a:ext uri="{FF2B5EF4-FFF2-40B4-BE49-F238E27FC236}">
                <a16:creationId xmlns:a16="http://schemas.microsoft.com/office/drawing/2014/main" id="{184DD629-75DE-3B40-90A9-2AB13BBCD73E}"/>
              </a:ext>
            </a:extLst>
          </p:cNvPr>
          <p:cNvCxnSpPr>
            <a:stCxn id="6" idx="0"/>
            <a:endCxn id="19" idx="2"/>
          </p:cNvCxnSpPr>
          <p:nvPr/>
        </p:nvCxnSpPr>
        <p:spPr>
          <a:xfrm flipH="1" flipV="1">
            <a:off x="6256831" y="1768418"/>
            <a:ext cx="491032" cy="6395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AC62C82-1D6D-CA40-B87C-4D266F94F6D5}"/>
              </a:ext>
            </a:extLst>
          </p:cNvPr>
          <p:cNvSpPr txBox="1"/>
          <p:nvPr/>
        </p:nvSpPr>
        <p:spPr>
          <a:xfrm>
            <a:off x="6536149" y="1913789"/>
            <a:ext cx="3273910" cy="369332"/>
          </a:xfrm>
          <a:prstGeom prst="rect">
            <a:avLst/>
          </a:prstGeom>
          <a:noFill/>
        </p:spPr>
        <p:txBody>
          <a:bodyPr wrap="none" rtlCol="0">
            <a:spAutoFit/>
          </a:bodyPr>
          <a:lstStyle/>
          <a:p>
            <a:r>
              <a:rPr lang="en-US" dirty="0"/>
              <a:t>Provides IRIs (intended meaning)</a:t>
            </a:r>
          </a:p>
        </p:txBody>
      </p:sp>
      <p:sp>
        <p:nvSpPr>
          <p:cNvPr id="30" name="Rectangle 29">
            <a:extLst>
              <a:ext uri="{FF2B5EF4-FFF2-40B4-BE49-F238E27FC236}">
                <a16:creationId xmlns:a16="http://schemas.microsoft.com/office/drawing/2014/main" id="{6CD6418D-E340-1648-A8CC-4382A4149C96}"/>
              </a:ext>
            </a:extLst>
          </p:cNvPr>
          <p:cNvSpPr/>
          <p:nvPr/>
        </p:nvSpPr>
        <p:spPr>
          <a:xfrm>
            <a:off x="3059563" y="4972991"/>
            <a:ext cx="1274870" cy="551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value table</a:t>
            </a:r>
          </a:p>
        </p:txBody>
      </p:sp>
      <p:cxnSp>
        <p:nvCxnSpPr>
          <p:cNvPr id="32" name="Straight Arrow Connector 31">
            <a:extLst>
              <a:ext uri="{FF2B5EF4-FFF2-40B4-BE49-F238E27FC236}">
                <a16:creationId xmlns:a16="http://schemas.microsoft.com/office/drawing/2014/main" id="{5CAFA097-DD54-1445-AE01-621825D6EEF8}"/>
              </a:ext>
            </a:extLst>
          </p:cNvPr>
          <p:cNvCxnSpPr>
            <a:cxnSpLocks/>
            <a:stCxn id="11" idx="3"/>
            <a:endCxn id="30" idx="0"/>
          </p:cNvCxnSpPr>
          <p:nvPr/>
        </p:nvCxnSpPr>
        <p:spPr>
          <a:xfrm flipH="1">
            <a:off x="3696998" y="4183479"/>
            <a:ext cx="132915" cy="789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C1E36E6-D25B-604C-ADEF-E366C2D43874}"/>
              </a:ext>
            </a:extLst>
          </p:cNvPr>
          <p:cNvSpPr txBox="1"/>
          <p:nvPr/>
        </p:nvSpPr>
        <p:spPr>
          <a:xfrm>
            <a:off x="3952266" y="4365851"/>
            <a:ext cx="1318823" cy="369332"/>
          </a:xfrm>
          <a:prstGeom prst="rect">
            <a:avLst/>
          </a:prstGeom>
          <a:noFill/>
        </p:spPr>
        <p:txBody>
          <a:bodyPr wrap="none" rtlCol="0">
            <a:spAutoFit/>
          </a:bodyPr>
          <a:lstStyle/>
          <a:p>
            <a:r>
              <a:rPr lang="en-US" dirty="0"/>
              <a:t>Extracted to</a:t>
            </a:r>
          </a:p>
        </p:txBody>
      </p:sp>
      <p:sp>
        <p:nvSpPr>
          <p:cNvPr id="35" name="Bevel 34">
            <a:extLst>
              <a:ext uri="{FF2B5EF4-FFF2-40B4-BE49-F238E27FC236}">
                <a16:creationId xmlns:a16="http://schemas.microsoft.com/office/drawing/2014/main" id="{9DA0CBE8-0043-3246-93D5-EA8833DAA725}"/>
              </a:ext>
            </a:extLst>
          </p:cNvPr>
          <p:cNvSpPr/>
          <p:nvPr/>
        </p:nvSpPr>
        <p:spPr>
          <a:xfrm>
            <a:off x="3144460" y="6062755"/>
            <a:ext cx="1365337" cy="65135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site page</a:t>
            </a:r>
          </a:p>
        </p:txBody>
      </p:sp>
      <p:cxnSp>
        <p:nvCxnSpPr>
          <p:cNvPr id="37" name="Straight Arrow Connector 36">
            <a:extLst>
              <a:ext uri="{FF2B5EF4-FFF2-40B4-BE49-F238E27FC236}">
                <a16:creationId xmlns:a16="http://schemas.microsoft.com/office/drawing/2014/main" id="{C81E9EE8-D73F-4A45-BA9F-9D0B56F24420}"/>
              </a:ext>
            </a:extLst>
          </p:cNvPr>
          <p:cNvCxnSpPr>
            <a:cxnSpLocks/>
            <a:stCxn id="30" idx="2"/>
            <a:endCxn id="35" idx="6"/>
          </p:cNvCxnSpPr>
          <p:nvPr/>
        </p:nvCxnSpPr>
        <p:spPr>
          <a:xfrm>
            <a:off x="3696998" y="5524136"/>
            <a:ext cx="130131" cy="5386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BB6B77-5496-1F4A-88C8-FD960E57B5E5}"/>
              </a:ext>
            </a:extLst>
          </p:cNvPr>
          <p:cNvSpPr txBox="1"/>
          <p:nvPr/>
        </p:nvSpPr>
        <p:spPr>
          <a:xfrm>
            <a:off x="4010338" y="5577278"/>
            <a:ext cx="1386213" cy="369332"/>
          </a:xfrm>
          <a:prstGeom prst="rect">
            <a:avLst/>
          </a:prstGeom>
          <a:noFill/>
        </p:spPr>
        <p:txBody>
          <a:bodyPr wrap="none" rtlCol="0">
            <a:spAutoFit/>
          </a:bodyPr>
          <a:lstStyle/>
          <a:p>
            <a:r>
              <a:rPr lang="en-US" dirty="0"/>
              <a:t>Displayed on</a:t>
            </a:r>
          </a:p>
        </p:txBody>
      </p:sp>
      <p:sp>
        <p:nvSpPr>
          <p:cNvPr id="42" name="TextBox 41">
            <a:extLst>
              <a:ext uri="{FF2B5EF4-FFF2-40B4-BE49-F238E27FC236}">
                <a16:creationId xmlns:a16="http://schemas.microsoft.com/office/drawing/2014/main" id="{C3EFF650-0AC4-0248-90F1-981511DB517F}"/>
              </a:ext>
            </a:extLst>
          </p:cNvPr>
          <p:cNvSpPr txBox="1"/>
          <p:nvPr/>
        </p:nvSpPr>
        <p:spPr>
          <a:xfrm>
            <a:off x="5134600" y="3356761"/>
            <a:ext cx="3675173" cy="369332"/>
          </a:xfrm>
          <a:prstGeom prst="rect">
            <a:avLst/>
          </a:prstGeom>
          <a:noFill/>
        </p:spPr>
        <p:txBody>
          <a:bodyPr wrap="none" rtlCol="0">
            <a:spAutoFit/>
          </a:bodyPr>
          <a:lstStyle/>
          <a:p>
            <a:r>
              <a:rPr lang="en-US" dirty="0"/>
              <a:t>Provides IRIs (foreign key constraints)</a:t>
            </a:r>
          </a:p>
        </p:txBody>
      </p:sp>
      <p:sp>
        <p:nvSpPr>
          <p:cNvPr id="47" name="TextBox 46">
            <a:extLst>
              <a:ext uri="{FF2B5EF4-FFF2-40B4-BE49-F238E27FC236}">
                <a16:creationId xmlns:a16="http://schemas.microsoft.com/office/drawing/2014/main" id="{B7CC6B63-6E70-E64E-AFCC-7AF8C2886452}"/>
              </a:ext>
            </a:extLst>
          </p:cNvPr>
          <p:cNvSpPr txBox="1"/>
          <p:nvPr/>
        </p:nvSpPr>
        <p:spPr>
          <a:xfrm>
            <a:off x="5747460" y="4837978"/>
            <a:ext cx="6240101" cy="1200329"/>
          </a:xfrm>
          <a:prstGeom prst="rect">
            <a:avLst/>
          </a:prstGeom>
          <a:noFill/>
        </p:spPr>
        <p:txBody>
          <a:bodyPr wrap="square" rtlCol="0">
            <a:spAutoFit/>
          </a:bodyPr>
          <a:lstStyle/>
          <a:p>
            <a:r>
              <a:rPr lang="en-US" dirty="0"/>
              <a:t>ISA file is ontology-driven. </a:t>
            </a:r>
          </a:p>
          <a:p>
            <a:r>
              <a:rPr lang="en-US" dirty="0"/>
              <a:t>Can validate whether annotations use registered ontology terms. </a:t>
            </a:r>
          </a:p>
          <a:p>
            <a:r>
              <a:rPr lang="en-US" dirty="0"/>
              <a:t>OWL file and ontology loaded into Genomics Unified Schema (GUS) ontology tables</a:t>
            </a:r>
          </a:p>
        </p:txBody>
      </p:sp>
      <p:sp>
        <p:nvSpPr>
          <p:cNvPr id="2" name="Title 1">
            <a:extLst>
              <a:ext uri="{FF2B5EF4-FFF2-40B4-BE49-F238E27FC236}">
                <a16:creationId xmlns:a16="http://schemas.microsoft.com/office/drawing/2014/main" id="{0E277F43-84A4-C442-858C-CA1C96A9D12F}"/>
              </a:ext>
            </a:extLst>
          </p:cNvPr>
          <p:cNvSpPr>
            <a:spLocks noGrp="1"/>
          </p:cNvSpPr>
          <p:nvPr>
            <p:ph type="title"/>
          </p:nvPr>
        </p:nvSpPr>
        <p:spPr>
          <a:xfrm>
            <a:off x="838200" y="365125"/>
            <a:ext cx="10515600" cy="749943"/>
          </a:xfrm>
        </p:spPr>
        <p:txBody>
          <a:bodyPr>
            <a:noAutofit/>
          </a:bodyPr>
          <a:lstStyle/>
          <a:p>
            <a:r>
              <a:rPr lang="en-US" sz="3200" dirty="0"/>
              <a:t>Semantic consistency of </a:t>
            </a:r>
            <a:r>
              <a:rPr lang="en-US" sz="3200" dirty="0" err="1"/>
              <a:t>VEuPathDB</a:t>
            </a:r>
            <a:r>
              <a:rPr lang="en-US" sz="3200" dirty="0"/>
              <a:t> dataset annotations is ontology-driven through “harmony” of IRIs during data loading</a:t>
            </a:r>
          </a:p>
        </p:txBody>
      </p:sp>
    </p:spTree>
    <p:extLst>
      <p:ext uri="{BB962C8B-B14F-4D97-AF65-F5344CB8AC3E}">
        <p14:creationId xmlns:p14="http://schemas.microsoft.com/office/powerpoint/2010/main" val="1660080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FFC5-A6A6-2C48-B9FA-C28ADA8FFE99}"/>
              </a:ext>
            </a:extLst>
          </p:cNvPr>
          <p:cNvSpPr>
            <a:spLocks noGrp="1"/>
          </p:cNvSpPr>
          <p:nvPr>
            <p:ph type="title"/>
          </p:nvPr>
        </p:nvSpPr>
        <p:spPr>
          <a:xfrm>
            <a:off x="838200" y="-68242"/>
            <a:ext cx="10515600" cy="1105470"/>
          </a:xfrm>
        </p:spPr>
        <p:txBody>
          <a:bodyPr>
            <a:normAutofit/>
          </a:bodyPr>
          <a:lstStyle/>
          <a:p>
            <a:r>
              <a:rPr lang="en-US" sz="3600" dirty="0"/>
              <a:t>https://</a:t>
            </a:r>
            <a:r>
              <a:rPr lang="en-US" sz="3600" dirty="0" err="1"/>
              <a:t>obofoundry.org</a:t>
            </a:r>
            <a:r>
              <a:rPr lang="en-US" sz="3600" dirty="0"/>
              <a:t>/ontology/</a:t>
            </a:r>
            <a:r>
              <a:rPr lang="en-US" sz="3600" dirty="0" err="1"/>
              <a:t>eupath.html</a:t>
            </a:r>
            <a:endParaRPr lang="en-US" sz="3600" dirty="0"/>
          </a:p>
        </p:txBody>
      </p:sp>
      <p:pic>
        <p:nvPicPr>
          <p:cNvPr id="4" name="Picture 3">
            <a:extLst>
              <a:ext uri="{FF2B5EF4-FFF2-40B4-BE49-F238E27FC236}">
                <a16:creationId xmlns:a16="http://schemas.microsoft.com/office/drawing/2014/main" id="{68234894-FAF6-DB44-943D-0B2B5744BE19}"/>
              </a:ext>
            </a:extLst>
          </p:cNvPr>
          <p:cNvPicPr>
            <a:picLocks noChangeAspect="1"/>
          </p:cNvPicPr>
          <p:nvPr/>
        </p:nvPicPr>
        <p:blipFill>
          <a:blip r:embed="rId3"/>
          <a:stretch>
            <a:fillRect/>
          </a:stretch>
        </p:blipFill>
        <p:spPr>
          <a:xfrm>
            <a:off x="838200" y="793186"/>
            <a:ext cx="10161896" cy="6054260"/>
          </a:xfrm>
          <a:prstGeom prst="rect">
            <a:avLst/>
          </a:prstGeom>
        </p:spPr>
      </p:pic>
    </p:spTree>
    <p:extLst>
      <p:ext uri="{BB962C8B-B14F-4D97-AF65-F5344CB8AC3E}">
        <p14:creationId xmlns:p14="http://schemas.microsoft.com/office/powerpoint/2010/main" val="94227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DD8B09-6290-3E4C-B2AF-01393180DED2}"/>
              </a:ext>
            </a:extLst>
          </p:cNvPr>
          <p:cNvPicPr>
            <a:picLocks noChangeAspect="1"/>
          </p:cNvPicPr>
          <p:nvPr/>
        </p:nvPicPr>
        <p:blipFill>
          <a:blip r:embed="rId3"/>
          <a:stretch>
            <a:fillRect/>
          </a:stretch>
        </p:blipFill>
        <p:spPr>
          <a:xfrm>
            <a:off x="818864" y="847452"/>
            <a:ext cx="11163869" cy="6010548"/>
          </a:xfrm>
          <a:prstGeom prst="rect">
            <a:avLst/>
          </a:prstGeom>
        </p:spPr>
      </p:pic>
      <p:sp>
        <p:nvSpPr>
          <p:cNvPr id="2" name="Title 1">
            <a:extLst>
              <a:ext uri="{FF2B5EF4-FFF2-40B4-BE49-F238E27FC236}">
                <a16:creationId xmlns:a16="http://schemas.microsoft.com/office/drawing/2014/main" id="{6F7C71F0-7299-4DF4-90EA-4D2633CAF887}"/>
              </a:ext>
            </a:extLst>
          </p:cNvPr>
          <p:cNvSpPr>
            <a:spLocks noGrp="1"/>
          </p:cNvSpPr>
          <p:nvPr>
            <p:ph type="title"/>
          </p:nvPr>
        </p:nvSpPr>
        <p:spPr>
          <a:xfrm>
            <a:off x="1201000" y="2591"/>
            <a:ext cx="10909112" cy="735677"/>
          </a:xfrm>
        </p:spPr>
        <p:txBody>
          <a:bodyPr>
            <a:noAutofit/>
          </a:bodyPr>
          <a:lstStyle/>
          <a:p>
            <a:pPr defTabSz="1219170">
              <a:lnSpc>
                <a:spcPct val="150000"/>
              </a:lnSpc>
              <a:buClr>
                <a:srgbClr val="000000"/>
              </a:buClr>
            </a:pPr>
            <a:r>
              <a:rPr lang="en-US" sz="2400" kern="0" dirty="0">
                <a:solidFill>
                  <a:srgbClr val="000000"/>
                </a:solidFill>
                <a:latin typeface="Arial" panose="020B0604020202020204" pitchFamily="34" charset="0"/>
                <a:cs typeface="Arial" panose="020B0604020202020204" pitchFamily="34" charset="0"/>
                <a:sym typeface="Arial"/>
              </a:rPr>
              <a:t>We “Make” the </a:t>
            </a:r>
            <a:r>
              <a:rPr lang="en-US" sz="2400" kern="0" dirty="0" err="1">
                <a:solidFill>
                  <a:srgbClr val="000000"/>
                </a:solidFill>
                <a:latin typeface="Arial" panose="020B0604020202020204" pitchFamily="34" charset="0"/>
                <a:cs typeface="Arial" panose="020B0604020202020204" pitchFamily="34" charset="0"/>
                <a:sym typeface="Arial"/>
              </a:rPr>
              <a:t>VEuPathDB</a:t>
            </a:r>
            <a:r>
              <a:rPr lang="en-US" sz="2400" kern="0" dirty="0">
                <a:solidFill>
                  <a:srgbClr val="000000"/>
                </a:solidFill>
                <a:latin typeface="Arial" panose="020B0604020202020204" pitchFamily="34" charset="0"/>
                <a:cs typeface="Arial" panose="020B0604020202020204" pitchFamily="34" charset="0"/>
                <a:sym typeface="Arial"/>
              </a:rPr>
              <a:t> Ontology with </a:t>
            </a:r>
            <a:r>
              <a:rPr lang="en-US" sz="2400" kern="0" dirty="0" err="1">
                <a:solidFill>
                  <a:srgbClr val="000000"/>
                </a:solidFill>
                <a:latin typeface="Arial" panose="020B0604020202020204" pitchFamily="34" charset="0"/>
                <a:cs typeface="Arial" panose="020B0604020202020204" pitchFamily="34" charset="0"/>
                <a:sym typeface="Arial"/>
              </a:rPr>
              <a:t>OntoFox</a:t>
            </a:r>
            <a:r>
              <a:rPr lang="en-US" sz="2400" kern="0" dirty="0">
                <a:solidFill>
                  <a:srgbClr val="000000"/>
                </a:solidFill>
                <a:latin typeface="Arial" panose="020B0604020202020204" pitchFamily="34" charset="0"/>
                <a:cs typeface="Arial" panose="020B0604020202020204" pitchFamily="34" charset="0"/>
                <a:sym typeface="Arial"/>
              </a:rPr>
              <a:t>, ROBOT, and templates</a:t>
            </a:r>
          </a:p>
        </p:txBody>
      </p:sp>
      <p:sp>
        <p:nvSpPr>
          <p:cNvPr id="7" name="Rectangle 6">
            <a:extLst>
              <a:ext uri="{FF2B5EF4-FFF2-40B4-BE49-F238E27FC236}">
                <a16:creationId xmlns:a16="http://schemas.microsoft.com/office/drawing/2014/main" id="{8950E325-6996-1446-B9BC-99902D22E110}"/>
              </a:ext>
            </a:extLst>
          </p:cNvPr>
          <p:cNvSpPr/>
          <p:nvPr/>
        </p:nvSpPr>
        <p:spPr>
          <a:xfrm>
            <a:off x="4567450" y="847452"/>
            <a:ext cx="5269519" cy="461665"/>
          </a:xfrm>
          <a:prstGeom prst="rect">
            <a:avLst/>
          </a:prstGeom>
        </p:spPr>
        <p:txBody>
          <a:bodyPr wrap="none">
            <a:spAutoFit/>
          </a:bodyPr>
          <a:lstStyle/>
          <a:p>
            <a:r>
              <a:rPr lang="en-US" sz="2400" dirty="0"/>
              <a:t>https://</a:t>
            </a:r>
            <a:r>
              <a:rPr lang="en-US" sz="2400" dirty="0" err="1"/>
              <a:t>github.com</a:t>
            </a:r>
            <a:r>
              <a:rPr lang="en-US" sz="2400" dirty="0"/>
              <a:t>/</a:t>
            </a:r>
            <a:r>
              <a:rPr lang="en-US" sz="2400" dirty="0" err="1"/>
              <a:t>VEuPathDB</a:t>
            </a:r>
            <a:r>
              <a:rPr lang="en-US" sz="2400" dirty="0"/>
              <a:t>-ontology</a:t>
            </a:r>
          </a:p>
        </p:txBody>
      </p:sp>
      <p:grpSp>
        <p:nvGrpSpPr>
          <p:cNvPr id="3" name="Group 2">
            <a:extLst>
              <a:ext uri="{FF2B5EF4-FFF2-40B4-BE49-F238E27FC236}">
                <a16:creationId xmlns:a16="http://schemas.microsoft.com/office/drawing/2014/main" id="{6030D750-5286-9E4D-B209-43EA37C9F2AD}"/>
              </a:ext>
            </a:extLst>
          </p:cNvPr>
          <p:cNvGrpSpPr/>
          <p:nvPr/>
        </p:nvGrpSpPr>
        <p:grpSpPr>
          <a:xfrm>
            <a:off x="0" y="139071"/>
            <a:ext cx="12192000" cy="6703778"/>
            <a:chOff x="0" y="139071"/>
            <a:chExt cx="12192000" cy="6703778"/>
          </a:xfrm>
        </p:grpSpPr>
        <p:pic>
          <p:nvPicPr>
            <p:cNvPr id="5" name="Picture 4">
              <a:extLst>
                <a:ext uri="{FF2B5EF4-FFF2-40B4-BE49-F238E27FC236}">
                  <a16:creationId xmlns:a16="http://schemas.microsoft.com/office/drawing/2014/main" id="{87D6C6F4-8DD8-2F49-B960-2812B5E90617}"/>
                </a:ext>
              </a:extLst>
            </p:cNvPr>
            <p:cNvPicPr>
              <a:picLocks noChangeAspect="1"/>
            </p:cNvPicPr>
            <p:nvPr/>
          </p:nvPicPr>
          <p:blipFill>
            <a:blip r:embed="rId4"/>
            <a:stretch>
              <a:fillRect/>
            </a:stretch>
          </p:blipFill>
          <p:spPr>
            <a:xfrm>
              <a:off x="0" y="139071"/>
              <a:ext cx="12192000" cy="6703778"/>
            </a:xfrm>
            <a:prstGeom prst="rect">
              <a:avLst/>
            </a:prstGeom>
          </p:spPr>
        </p:pic>
        <p:pic>
          <p:nvPicPr>
            <p:cNvPr id="9" name="Picture 8">
              <a:extLst>
                <a:ext uri="{FF2B5EF4-FFF2-40B4-BE49-F238E27FC236}">
                  <a16:creationId xmlns:a16="http://schemas.microsoft.com/office/drawing/2014/main" id="{86390D04-8542-3243-8F10-6DFE6F22ACBD}"/>
                </a:ext>
              </a:extLst>
            </p:cNvPr>
            <p:cNvPicPr>
              <a:picLocks noChangeAspect="1"/>
            </p:cNvPicPr>
            <p:nvPr/>
          </p:nvPicPr>
          <p:blipFill>
            <a:blip r:embed="rId5"/>
            <a:stretch>
              <a:fillRect/>
            </a:stretch>
          </p:blipFill>
          <p:spPr>
            <a:xfrm>
              <a:off x="1" y="3956155"/>
              <a:ext cx="9410699" cy="2851045"/>
            </a:xfrm>
            <a:prstGeom prst="rect">
              <a:avLst/>
            </a:prstGeom>
            <a:ln>
              <a:solidFill>
                <a:schemeClr val="accent1"/>
              </a:solidFill>
            </a:ln>
          </p:spPr>
        </p:pic>
      </p:grpSp>
      <p:sp>
        <p:nvSpPr>
          <p:cNvPr id="8" name="Rectangle 7">
            <a:extLst>
              <a:ext uri="{FF2B5EF4-FFF2-40B4-BE49-F238E27FC236}">
                <a16:creationId xmlns:a16="http://schemas.microsoft.com/office/drawing/2014/main" id="{B11D9890-8F8F-4345-B875-020266A8D0FA}"/>
              </a:ext>
            </a:extLst>
          </p:cNvPr>
          <p:cNvSpPr/>
          <p:nvPr/>
        </p:nvSpPr>
        <p:spPr>
          <a:xfrm>
            <a:off x="8937482" y="1482297"/>
            <a:ext cx="3188266" cy="646331"/>
          </a:xfrm>
          <a:prstGeom prst="rect">
            <a:avLst/>
          </a:prstGeom>
          <a:solidFill>
            <a:schemeClr val="bg1"/>
          </a:solidFill>
          <a:ln w="38100">
            <a:solidFill>
              <a:srgbClr val="C00000"/>
            </a:solidFill>
          </a:ln>
        </p:spPr>
        <p:txBody>
          <a:bodyPr wrap="square">
            <a:spAutoFit/>
          </a:bodyPr>
          <a:lstStyle/>
          <a:p>
            <a:r>
              <a:rPr lang="en-US" dirty="0">
                <a:hlinkClick r:id="rId6"/>
              </a:rPr>
              <a:t>ROBOT</a:t>
            </a:r>
            <a:r>
              <a:rPr lang="en-US" dirty="0"/>
              <a:t>: A command line tool to automate ontology workflows.</a:t>
            </a:r>
          </a:p>
        </p:txBody>
      </p:sp>
      <p:pic>
        <p:nvPicPr>
          <p:cNvPr id="6" name="Picture 5">
            <a:extLst>
              <a:ext uri="{FF2B5EF4-FFF2-40B4-BE49-F238E27FC236}">
                <a16:creationId xmlns:a16="http://schemas.microsoft.com/office/drawing/2014/main" id="{950AF1F7-1ED0-9E4E-A831-2F87FD1A2003}"/>
              </a:ext>
            </a:extLst>
          </p:cNvPr>
          <p:cNvPicPr>
            <a:picLocks noChangeAspect="1"/>
          </p:cNvPicPr>
          <p:nvPr/>
        </p:nvPicPr>
        <p:blipFill>
          <a:blip r:embed="rId7"/>
          <a:stretch>
            <a:fillRect/>
          </a:stretch>
        </p:blipFill>
        <p:spPr>
          <a:xfrm>
            <a:off x="176463" y="0"/>
            <a:ext cx="12015537" cy="7681361"/>
          </a:xfrm>
          <a:prstGeom prst="rect">
            <a:avLst/>
          </a:prstGeom>
        </p:spPr>
      </p:pic>
    </p:spTree>
    <p:extLst>
      <p:ext uri="{BB962C8B-B14F-4D97-AF65-F5344CB8AC3E}">
        <p14:creationId xmlns:p14="http://schemas.microsoft.com/office/powerpoint/2010/main" val="424809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37F148-7D73-7C4A-B1C7-DFC0337AE585}"/>
              </a:ext>
            </a:extLst>
          </p:cNvPr>
          <p:cNvPicPr>
            <a:picLocks noChangeAspect="1"/>
          </p:cNvPicPr>
          <p:nvPr/>
        </p:nvPicPr>
        <p:blipFill>
          <a:blip r:embed="rId3"/>
          <a:stretch>
            <a:fillRect/>
          </a:stretch>
        </p:blipFill>
        <p:spPr>
          <a:xfrm>
            <a:off x="17819" y="0"/>
            <a:ext cx="8464895" cy="6858000"/>
          </a:xfrm>
          <a:prstGeom prst="rect">
            <a:avLst/>
          </a:prstGeom>
        </p:spPr>
      </p:pic>
      <p:pic>
        <p:nvPicPr>
          <p:cNvPr id="5" name="Picture 4">
            <a:extLst>
              <a:ext uri="{FF2B5EF4-FFF2-40B4-BE49-F238E27FC236}">
                <a16:creationId xmlns:a16="http://schemas.microsoft.com/office/drawing/2014/main" id="{C2139D5C-C1E5-8A4E-A222-A7B81099F136}"/>
              </a:ext>
            </a:extLst>
          </p:cNvPr>
          <p:cNvPicPr>
            <a:picLocks noChangeAspect="1"/>
          </p:cNvPicPr>
          <p:nvPr/>
        </p:nvPicPr>
        <p:blipFill>
          <a:blip r:embed="rId4"/>
          <a:stretch>
            <a:fillRect/>
          </a:stretch>
        </p:blipFill>
        <p:spPr>
          <a:xfrm>
            <a:off x="5423814" y="28576"/>
            <a:ext cx="6563032" cy="6858000"/>
          </a:xfrm>
          <a:prstGeom prst="rect">
            <a:avLst/>
          </a:prstGeom>
        </p:spPr>
      </p:pic>
      <p:pic>
        <p:nvPicPr>
          <p:cNvPr id="4" name="Picture 3">
            <a:extLst>
              <a:ext uri="{FF2B5EF4-FFF2-40B4-BE49-F238E27FC236}">
                <a16:creationId xmlns:a16="http://schemas.microsoft.com/office/drawing/2014/main" id="{55BC2372-E41C-764D-B858-F233E82ED543}"/>
              </a:ext>
            </a:extLst>
          </p:cNvPr>
          <p:cNvPicPr>
            <a:picLocks noChangeAspect="1"/>
          </p:cNvPicPr>
          <p:nvPr/>
        </p:nvPicPr>
        <p:blipFill>
          <a:blip r:embed="rId5"/>
          <a:stretch>
            <a:fillRect/>
          </a:stretch>
        </p:blipFill>
        <p:spPr>
          <a:xfrm>
            <a:off x="2576147" y="2396296"/>
            <a:ext cx="9410699" cy="2851045"/>
          </a:xfrm>
          <a:prstGeom prst="rect">
            <a:avLst/>
          </a:prstGeom>
          <a:ln>
            <a:solidFill>
              <a:schemeClr val="accent1"/>
            </a:solidFill>
          </a:ln>
        </p:spPr>
      </p:pic>
    </p:spTree>
    <p:extLst>
      <p:ext uri="{BB962C8B-B14F-4D97-AF65-F5344CB8AC3E}">
        <p14:creationId xmlns:p14="http://schemas.microsoft.com/office/powerpoint/2010/main" val="26255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2F7A-0850-4848-98EC-29A97CBCA304}"/>
              </a:ext>
            </a:extLst>
          </p:cNvPr>
          <p:cNvSpPr>
            <a:spLocks noGrp="1"/>
          </p:cNvSpPr>
          <p:nvPr>
            <p:ph type="title"/>
          </p:nvPr>
        </p:nvSpPr>
        <p:spPr>
          <a:xfrm>
            <a:off x="621323" y="365125"/>
            <a:ext cx="11148646" cy="1325563"/>
          </a:xfrm>
        </p:spPr>
        <p:txBody>
          <a:bodyPr>
            <a:noAutofit/>
          </a:bodyPr>
          <a:lstStyle/>
          <a:p>
            <a:r>
              <a:rPr lang="en-US" sz="4000" dirty="0"/>
              <a:t>The </a:t>
            </a:r>
            <a:r>
              <a:rPr lang="en-US" sz="4000" dirty="0" err="1"/>
              <a:t>VEuPathDB</a:t>
            </a:r>
            <a:r>
              <a:rPr lang="en-US" sz="4000" dirty="0"/>
              <a:t> Ontology is an application ontology supporting </a:t>
            </a:r>
            <a:r>
              <a:rPr lang="en-US" sz="4000" dirty="0" err="1"/>
              <a:t>VEuPathDB</a:t>
            </a:r>
            <a:r>
              <a:rPr lang="en-US" sz="4000" dirty="0"/>
              <a:t> resources</a:t>
            </a:r>
            <a:br>
              <a:rPr lang="en-US" sz="4000" dirty="0"/>
            </a:br>
            <a:endParaRPr lang="en-US" sz="4000" dirty="0"/>
          </a:p>
        </p:txBody>
      </p:sp>
      <p:sp>
        <p:nvSpPr>
          <p:cNvPr id="3" name="Content Placeholder 2">
            <a:extLst>
              <a:ext uri="{FF2B5EF4-FFF2-40B4-BE49-F238E27FC236}">
                <a16:creationId xmlns:a16="http://schemas.microsoft.com/office/drawing/2014/main" id="{FF136246-E54B-5943-ABA4-19DAB26DA7C7}"/>
              </a:ext>
            </a:extLst>
          </p:cNvPr>
          <p:cNvSpPr>
            <a:spLocks noGrp="1"/>
          </p:cNvSpPr>
          <p:nvPr>
            <p:ph idx="1"/>
          </p:nvPr>
        </p:nvSpPr>
        <p:spPr>
          <a:xfrm>
            <a:off x="838200" y="1672607"/>
            <a:ext cx="10515600" cy="4351338"/>
          </a:xfrm>
        </p:spPr>
        <p:txBody>
          <a:bodyPr>
            <a:normAutofit fontScale="92500" lnSpcReduction="20000"/>
          </a:bodyPr>
          <a:lstStyle/>
          <a:p>
            <a:r>
              <a:rPr lang="en-US" dirty="0"/>
              <a:t>Not trying to capture parasite biology. Employs other ontologies like the the Ontology of Parasite Lifecycles (OPL) to do that.</a:t>
            </a:r>
          </a:p>
          <a:p>
            <a:r>
              <a:rPr lang="en-US" dirty="0"/>
              <a:t>Primarily reuses terms from OBO Foundry. Imports terms from over 50 sources.</a:t>
            </a:r>
          </a:p>
          <a:p>
            <a:r>
              <a:rPr lang="en-US" dirty="0"/>
              <a:t>However, ~1900 terms out of ~5000 have EUPATH prefix (created by </a:t>
            </a:r>
            <a:r>
              <a:rPr lang="en-US" dirty="0" err="1"/>
              <a:t>VEuPathDB</a:t>
            </a:r>
            <a:r>
              <a:rPr lang="en-US" dirty="0"/>
              <a:t>) so there are a lot of terms only in the </a:t>
            </a:r>
            <a:r>
              <a:rPr lang="en-US" dirty="0" err="1"/>
              <a:t>VEuPathDB</a:t>
            </a:r>
            <a:r>
              <a:rPr lang="en-US" dirty="0"/>
              <a:t> ontology!</a:t>
            </a:r>
          </a:p>
          <a:p>
            <a:r>
              <a:rPr lang="en-US" dirty="0"/>
              <a:t>Many of these are placeholders. Active effort to get these in domain / reference ontologies.</a:t>
            </a:r>
          </a:p>
          <a:p>
            <a:r>
              <a:rPr lang="en-US" dirty="0"/>
              <a:t>Many are precomposed terms reflecting researcher-based distinctions.</a:t>
            </a:r>
          </a:p>
          <a:p>
            <a:pPr lvl="1"/>
            <a:r>
              <a:rPr lang="en-US" dirty="0"/>
              <a:t>E.g. ’presence of Plasmodium in blood by microscopy assay’, ‘specimen used for DNA PCR’</a:t>
            </a:r>
          </a:p>
          <a:p>
            <a:pPr lvl="1"/>
            <a:r>
              <a:rPr lang="en-US" dirty="0"/>
              <a:t>Universal or arbitrary grouping?</a:t>
            </a:r>
          </a:p>
        </p:txBody>
      </p:sp>
    </p:spTree>
    <p:extLst>
      <p:ext uri="{BB962C8B-B14F-4D97-AF65-F5344CB8AC3E}">
        <p14:creationId xmlns:p14="http://schemas.microsoft.com/office/powerpoint/2010/main" val="2659791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2195-8AF2-544F-A2FD-91437DC2242F}"/>
              </a:ext>
            </a:extLst>
          </p:cNvPr>
          <p:cNvSpPr>
            <a:spLocks noGrp="1"/>
          </p:cNvSpPr>
          <p:nvPr>
            <p:ph type="title"/>
          </p:nvPr>
        </p:nvSpPr>
        <p:spPr>
          <a:xfrm>
            <a:off x="777240" y="380365"/>
            <a:ext cx="10515600" cy="1325563"/>
          </a:xfrm>
        </p:spPr>
        <p:txBody>
          <a:bodyPr>
            <a:normAutofit/>
          </a:bodyPr>
          <a:lstStyle/>
          <a:p>
            <a:r>
              <a:rPr lang="en-US" b="1" dirty="0"/>
              <a:t>What is the value of having this </a:t>
            </a:r>
            <a:r>
              <a:rPr lang="en-US" b="1" dirty="0" err="1"/>
              <a:t>VEuPathDB</a:t>
            </a:r>
            <a:r>
              <a:rPr lang="en-US" b="1" dirty="0"/>
              <a:t> “application” ontology in the OBO Foundry?</a:t>
            </a:r>
          </a:p>
        </p:txBody>
      </p:sp>
      <p:sp>
        <p:nvSpPr>
          <p:cNvPr id="3" name="Content Placeholder 2">
            <a:extLst>
              <a:ext uri="{FF2B5EF4-FFF2-40B4-BE49-F238E27FC236}">
                <a16:creationId xmlns:a16="http://schemas.microsoft.com/office/drawing/2014/main" id="{2E4BB943-206A-FB40-852F-988E4D0226A4}"/>
              </a:ext>
            </a:extLst>
          </p:cNvPr>
          <p:cNvSpPr>
            <a:spLocks noGrp="1"/>
          </p:cNvSpPr>
          <p:nvPr>
            <p:ph idx="1"/>
          </p:nvPr>
        </p:nvSpPr>
        <p:spPr>
          <a:xfrm>
            <a:off x="838200" y="2072639"/>
            <a:ext cx="10515600" cy="4104323"/>
          </a:xfrm>
        </p:spPr>
        <p:txBody>
          <a:bodyPr>
            <a:normAutofit fontScale="85000" lnSpcReduction="20000"/>
          </a:bodyPr>
          <a:lstStyle/>
          <a:p>
            <a:r>
              <a:rPr lang="en-US" dirty="0">
                <a:solidFill>
                  <a:srgbClr val="FF0000"/>
                </a:solidFill>
              </a:rPr>
              <a:t>DISCLAIMER: These are my views and don’t reflect the OBO Foundry!</a:t>
            </a:r>
          </a:p>
          <a:p>
            <a:r>
              <a:rPr lang="en-US" dirty="0"/>
              <a:t>Provides a basis for shared terms typically to be put in a domain/ reference ontology.</a:t>
            </a:r>
          </a:p>
          <a:p>
            <a:pPr lvl="1"/>
            <a:r>
              <a:rPr lang="en-US" dirty="0"/>
              <a:t>Get to share how we are ontologizing data from surveys and case report forms.</a:t>
            </a:r>
          </a:p>
          <a:p>
            <a:pPr lvl="1"/>
            <a:r>
              <a:rPr lang="en-US" dirty="0"/>
              <a:t>Show the design patterns we’ve come up with and naming conventions.</a:t>
            </a:r>
          </a:p>
          <a:p>
            <a:r>
              <a:rPr lang="en-US" dirty="0"/>
              <a:t>Is it ever OK to reuse our classes outside our projects? Why do we have them? </a:t>
            </a:r>
          </a:p>
          <a:p>
            <a:pPr lvl="1"/>
            <a:r>
              <a:rPr lang="en-US" dirty="0"/>
              <a:t>Need terms for database releases on different schedule from external ontology releases.</a:t>
            </a:r>
          </a:p>
          <a:p>
            <a:pPr lvl="1"/>
            <a:r>
              <a:rPr lang="en-US" dirty="0"/>
              <a:t>Contact us if you have need for the same term and we’ll work together to get it in the most relevant ontology. E.g., OBI, ENVO, OMRSE, PRO</a:t>
            </a:r>
          </a:p>
          <a:p>
            <a:r>
              <a:rPr lang="en-US" dirty="0"/>
              <a:t>Note this raises the issue of ontology class expressions (</a:t>
            </a:r>
            <a:r>
              <a:rPr lang="en-US" dirty="0" err="1"/>
              <a:t>TBox</a:t>
            </a:r>
            <a:r>
              <a:rPr lang="en-US" dirty="0"/>
              <a:t>) for ‘universals’ as opposed to arbitrary groupings.</a:t>
            </a:r>
          </a:p>
          <a:p>
            <a:pPr lvl="1"/>
            <a:r>
              <a:rPr lang="en-US" dirty="0"/>
              <a:t>Do classes for arbitrary groupings belong in reference ontologies? </a:t>
            </a:r>
          </a:p>
          <a:p>
            <a:pPr lvl="1"/>
            <a:r>
              <a:rPr lang="en-US" dirty="0"/>
              <a:t>Probably not, but do need a home because still be of general use and therefore has value for reuse. </a:t>
            </a:r>
          </a:p>
          <a:p>
            <a:pPr lvl="1"/>
            <a:endParaRPr lang="en-US" dirty="0"/>
          </a:p>
          <a:p>
            <a:pPr marL="914400" lvl="2" indent="0">
              <a:buNone/>
            </a:pPr>
            <a:endParaRPr lang="en-US" b="1" dirty="0"/>
          </a:p>
        </p:txBody>
      </p:sp>
    </p:spTree>
    <p:extLst>
      <p:ext uri="{BB962C8B-B14F-4D97-AF65-F5344CB8AC3E}">
        <p14:creationId xmlns:p14="http://schemas.microsoft.com/office/powerpoint/2010/main" val="224731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DA0B-0F6E-FC4C-BCAC-171EBF0E3DDA}"/>
              </a:ext>
            </a:extLst>
          </p:cNvPr>
          <p:cNvSpPr>
            <a:spLocks noGrp="1"/>
          </p:cNvSpPr>
          <p:nvPr>
            <p:ph type="title"/>
          </p:nvPr>
        </p:nvSpPr>
        <p:spPr>
          <a:xfrm>
            <a:off x="838200" y="214997"/>
            <a:ext cx="10515600" cy="1325563"/>
          </a:xfrm>
        </p:spPr>
        <p:txBody>
          <a:bodyPr/>
          <a:lstStyle/>
          <a:p>
            <a:pPr algn="ctr"/>
            <a:r>
              <a:rPr lang="en-US" dirty="0"/>
              <a:t>Semantic harmony</a:t>
            </a:r>
          </a:p>
        </p:txBody>
      </p:sp>
      <p:sp>
        <p:nvSpPr>
          <p:cNvPr id="3" name="Content Placeholder 2">
            <a:extLst>
              <a:ext uri="{FF2B5EF4-FFF2-40B4-BE49-F238E27FC236}">
                <a16:creationId xmlns:a16="http://schemas.microsoft.com/office/drawing/2014/main" id="{6598766A-0F67-1E40-953D-B11D95CC49BD}"/>
              </a:ext>
            </a:extLst>
          </p:cNvPr>
          <p:cNvSpPr>
            <a:spLocks noGrp="1"/>
          </p:cNvSpPr>
          <p:nvPr>
            <p:ph idx="1"/>
          </p:nvPr>
        </p:nvSpPr>
        <p:spPr>
          <a:xfrm>
            <a:off x="1105476" y="2524833"/>
            <a:ext cx="6687397" cy="3352439"/>
          </a:xfrm>
        </p:spPr>
        <p:txBody>
          <a:bodyPr>
            <a:normAutofit/>
          </a:bodyPr>
          <a:lstStyle/>
          <a:p>
            <a:r>
              <a:rPr lang="en-US" dirty="0"/>
              <a:t>Consistent representation of data and what the data is about using ontology terms. </a:t>
            </a:r>
          </a:p>
          <a:p>
            <a:r>
              <a:rPr lang="en-US" dirty="0"/>
              <a:t>Consistent development, management and application of ontologies. </a:t>
            </a:r>
          </a:p>
          <a:p>
            <a:r>
              <a:rPr lang="en-US" dirty="0"/>
              <a:t>Balance of “we need it now” pragmatism and “do it correctly” formalism.</a:t>
            </a:r>
          </a:p>
        </p:txBody>
      </p:sp>
      <p:pic>
        <p:nvPicPr>
          <p:cNvPr id="4" name="Picture 3">
            <a:extLst>
              <a:ext uri="{FF2B5EF4-FFF2-40B4-BE49-F238E27FC236}">
                <a16:creationId xmlns:a16="http://schemas.microsoft.com/office/drawing/2014/main" id="{E85A9768-62BE-C144-A5CC-046702556F1C}"/>
              </a:ext>
            </a:extLst>
          </p:cNvPr>
          <p:cNvPicPr>
            <a:picLocks noChangeAspect="1"/>
          </p:cNvPicPr>
          <p:nvPr/>
        </p:nvPicPr>
        <p:blipFill rotWithShape="1">
          <a:blip r:embed="rId3"/>
          <a:srcRect l="22889" t="17387" r="16000" b="14761"/>
          <a:stretch/>
        </p:blipFill>
        <p:spPr>
          <a:xfrm rot="5400000">
            <a:off x="8185884" y="2213713"/>
            <a:ext cx="4112656" cy="3424721"/>
          </a:xfrm>
          <a:prstGeom prst="ellipse">
            <a:avLst/>
          </a:prstGeom>
        </p:spPr>
      </p:pic>
      <p:sp>
        <p:nvSpPr>
          <p:cNvPr id="5" name="TextBox 4">
            <a:extLst>
              <a:ext uri="{FF2B5EF4-FFF2-40B4-BE49-F238E27FC236}">
                <a16:creationId xmlns:a16="http://schemas.microsoft.com/office/drawing/2014/main" id="{67B142CD-0621-C740-A12B-C95A7D6A5C85}"/>
              </a:ext>
            </a:extLst>
          </p:cNvPr>
          <p:cNvSpPr txBox="1"/>
          <p:nvPr/>
        </p:nvSpPr>
        <p:spPr>
          <a:xfrm>
            <a:off x="8793246" y="6126921"/>
            <a:ext cx="2905347" cy="369332"/>
          </a:xfrm>
          <a:prstGeom prst="rect">
            <a:avLst/>
          </a:prstGeom>
          <a:noFill/>
        </p:spPr>
        <p:txBody>
          <a:bodyPr wrap="none" rtlCol="0">
            <a:spAutoFit/>
          </a:bodyPr>
          <a:lstStyle/>
          <a:p>
            <a:r>
              <a:rPr lang="en-US" dirty="0"/>
              <a:t>Cocoa and Emma as yin-yang</a:t>
            </a:r>
          </a:p>
        </p:txBody>
      </p:sp>
    </p:spTree>
    <p:extLst>
      <p:ext uri="{BB962C8B-B14F-4D97-AF65-F5344CB8AC3E}">
        <p14:creationId xmlns:p14="http://schemas.microsoft.com/office/powerpoint/2010/main" val="4180294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077D-D27A-4844-96D1-FDB97C201BF9}"/>
              </a:ext>
            </a:extLst>
          </p:cNvPr>
          <p:cNvSpPr>
            <a:spLocks noGrp="1"/>
          </p:cNvSpPr>
          <p:nvPr>
            <p:ph type="title"/>
          </p:nvPr>
        </p:nvSpPr>
        <p:spPr>
          <a:xfrm>
            <a:off x="533400" y="882316"/>
            <a:ext cx="10382736" cy="808372"/>
          </a:xfrm>
        </p:spPr>
        <p:txBody>
          <a:bodyPr>
            <a:normAutofit fontScale="90000"/>
          </a:bodyPr>
          <a:lstStyle/>
          <a:p>
            <a:r>
              <a:rPr lang="en-US" dirty="0"/>
              <a:t>Aspiring to common terms and patterns across diverse domains and diverse ontology backgrounds with OBI</a:t>
            </a:r>
            <a:br>
              <a:rPr lang="en-US" dirty="0"/>
            </a:br>
            <a:endParaRPr lang="en-US" dirty="0"/>
          </a:p>
        </p:txBody>
      </p:sp>
      <p:sp>
        <p:nvSpPr>
          <p:cNvPr id="3" name="Content Placeholder 2">
            <a:extLst>
              <a:ext uri="{FF2B5EF4-FFF2-40B4-BE49-F238E27FC236}">
                <a16:creationId xmlns:a16="http://schemas.microsoft.com/office/drawing/2014/main" id="{66954DE2-AA5A-F742-A8E9-DF80BC442F47}"/>
              </a:ext>
            </a:extLst>
          </p:cNvPr>
          <p:cNvSpPr>
            <a:spLocks noGrp="1"/>
          </p:cNvSpPr>
          <p:nvPr>
            <p:ph idx="1"/>
          </p:nvPr>
        </p:nvSpPr>
        <p:spPr>
          <a:xfrm>
            <a:off x="426720" y="2037347"/>
            <a:ext cx="11582400" cy="4622532"/>
          </a:xfrm>
        </p:spPr>
        <p:txBody>
          <a:bodyPr>
            <a:normAutofit/>
          </a:bodyPr>
          <a:lstStyle/>
          <a:p>
            <a:r>
              <a:rPr lang="en-US" dirty="0"/>
              <a:t>We could not have made the progress we have in </a:t>
            </a:r>
            <a:r>
              <a:rPr lang="en-US" dirty="0" err="1"/>
              <a:t>VEuPathDB</a:t>
            </a:r>
            <a:r>
              <a:rPr lang="en-US" dirty="0"/>
              <a:t> using ontologies without OBI and the OBO Foundry.</a:t>
            </a:r>
          </a:p>
          <a:p>
            <a:r>
              <a:rPr lang="en-US" dirty="0"/>
              <a:t>OBI is the Ontology for Biomedical Investigations and arose initially from the MGED ontology to cover microarray assays and then </a:t>
            </a:r>
            <a:r>
              <a:rPr lang="en-US" dirty="0" err="1"/>
              <a:t>FuGO</a:t>
            </a:r>
            <a:r>
              <a:rPr lang="en-US" dirty="0"/>
              <a:t>, functional genomics ontology. </a:t>
            </a:r>
          </a:p>
          <a:p>
            <a:pPr lvl="1"/>
            <a:r>
              <a:rPr lang="en-US" dirty="0"/>
              <a:t>Recognition that different technologies generating large datasets had a common need to describe experimental conditions, protocols, and designs.</a:t>
            </a:r>
          </a:p>
          <a:p>
            <a:pPr lvl="1"/>
            <a:r>
              <a:rPr lang="en-US" dirty="0"/>
              <a:t>The same specimens could be used for transcriptomics, proteomics, and metabolomics experiments. </a:t>
            </a:r>
          </a:p>
        </p:txBody>
      </p:sp>
      <p:pic>
        <p:nvPicPr>
          <p:cNvPr id="6" name="Picture 5">
            <a:extLst>
              <a:ext uri="{FF2B5EF4-FFF2-40B4-BE49-F238E27FC236}">
                <a16:creationId xmlns:a16="http://schemas.microsoft.com/office/drawing/2014/main" id="{F8AA5832-589B-0244-A327-EFF2D31B4EEB}"/>
              </a:ext>
            </a:extLst>
          </p:cNvPr>
          <p:cNvPicPr>
            <a:picLocks noChangeAspect="1"/>
          </p:cNvPicPr>
          <p:nvPr/>
        </p:nvPicPr>
        <p:blipFill>
          <a:blip r:embed="rId3"/>
          <a:stretch>
            <a:fillRect/>
          </a:stretch>
        </p:blipFill>
        <p:spPr>
          <a:xfrm>
            <a:off x="10345302" y="365125"/>
            <a:ext cx="1473660" cy="1217371"/>
          </a:xfrm>
          <a:prstGeom prst="rect">
            <a:avLst/>
          </a:prstGeom>
        </p:spPr>
      </p:pic>
    </p:spTree>
    <p:extLst>
      <p:ext uri="{BB962C8B-B14F-4D97-AF65-F5344CB8AC3E}">
        <p14:creationId xmlns:p14="http://schemas.microsoft.com/office/powerpoint/2010/main" val="2868760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2195-8AF2-544F-A2FD-91437DC2242F}"/>
              </a:ext>
            </a:extLst>
          </p:cNvPr>
          <p:cNvSpPr>
            <a:spLocks noGrp="1"/>
          </p:cNvSpPr>
          <p:nvPr>
            <p:ph type="title"/>
          </p:nvPr>
        </p:nvSpPr>
        <p:spPr/>
        <p:txBody>
          <a:bodyPr>
            <a:normAutofit/>
          </a:bodyPr>
          <a:lstStyle/>
          <a:p>
            <a:r>
              <a:rPr lang="en-US" dirty="0"/>
              <a:t>Think OBI first when developing ontology terms related to </a:t>
            </a:r>
            <a:r>
              <a:rPr lang="en-US" dirty="0" err="1"/>
              <a:t>peforming</a:t>
            </a:r>
            <a:r>
              <a:rPr lang="en-US" dirty="0"/>
              <a:t> research!</a:t>
            </a:r>
          </a:p>
        </p:txBody>
      </p:sp>
      <p:sp>
        <p:nvSpPr>
          <p:cNvPr id="3" name="Content Placeholder 2">
            <a:extLst>
              <a:ext uri="{FF2B5EF4-FFF2-40B4-BE49-F238E27FC236}">
                <a16:creationId xmlns:a16="http://schemas.microsoft.com/office/drawing/2014/main" id="{2E4BB943-206A-FB40-852F-988E4D0226A4}"/>
              </a:ext>
            </a:extLst>
          </p:cNvPr>
          <p:cNvSpPr>
            <a:spLocks noGrp="1"/>
          </p:cNvSpPr>
          <p:nvPr>
            <p:ph idx="1"/>
          </p:nvPr>
        </p:nvSpPr>
        <p:spPr>
          <a:xfrm>
            <a:off x="838200" y="1825624"/>
            <a:ext cx="10515600" cy="4666615"/>
          </a:xfrm>
        </p:spPr>
        <p:txBody>
          <a:bodyPr>
            <a:normAutofit fontScale="92500" lnSpcReduction="20000"/>
          </a:bodyPr>
          <a:lstStyle/>
          <a:p>
            <a:r>
              <a:rPr lang="en-US" dirty="0"/>
              <a:t>Community benefits of working with OBI (extends to other OBOF) </a:t>
            </a:r>
          </a:p>
          <a:p>
            <a:pPr lvl="1"/>
            <a:r>
              <a:rPr lang="en-US" dirty="0"/>
              <a:t>Get broader input, more likely to be interoperable, and bigger impact</a:t>
            </a:r>
          </a:p>
          <a:p>
            <a:pPr lvl="1"/>
            <a:r>
              <a:rPr lang="en-US" dirty="0"/>
              <a:t>Weekly meetings where you can champion your terms</a:t>
            </a:r>
          </a:p>
          <a:p>
            <a:pPr lvl="1"/>
            <a:r>
              <a:rPr lang="en-US" dirty="0"/>
              <a:t>Not just an issue tracker but also GitHub pull requests (can track your terms!)</a:t>
            </a:r>
          </a:p>
          <a:p>
            <a:r>
              <a:rPr lang="en-US" dirty="0"/>
              <a:t>Vita R, Zheng J, Jackson R, Dooley D, Overton JA, Miller MA, Berrios DC, </a:t>
            </a:r>
            <a:r>
              <a:rPr lang="en-US" dirty="0" err="1"/>
              <a:t>Scheuermann</a:t>
            </a:r>
            <a:r>
              <a:rPr lang="en-US" dirty="0"/>
              <a:t> RH, He Y, McGinty HK, </a:t>
            </a:r>
            <a:r>
              <a:rPr lang="en-US" dirty="0" err="1"/>
              <a:t>Brochhausen</a:t>
            </a:r>
            <a:r>
              <a:rPr lang="en-US" dirty="0"/>
              <a:t> M, Lin AY, Jain SB, </a:t>
            </a:r>
            <a:r>
              <a:rPr lang="en-US" dirty="0" err="1"/>
              <a:t>Chibucos</a:t>
            </a:r>
            <a:r>
              <a:rPr lang="en-US" dirty="0"/>
              <a:t> MC, Judkins J, Giglio MG, Feng IY, Burns G, Brush MH, </a:t>
            </a:r>
            <a:r>
              <a:rPr lang="en-US" b="1" dirty="0"/>
              <a:t>Peters B</a:t>
            </a:r>
            <a:r>
              <a:rPr lang="en-US" dirty="0"/>
              <a:t>, </a:t>
            </a:r>
            <a:r>
              <a:rPr lang="en-US" dirty="0" err="1"/>
              <a:t>Stoeckert</a:t>
            </a:r>
            <a:r>
              <a:rPr lang="en-US" dirty="0"/>
              <a:t> CJ Jr. Standardization of assay representation in the Ontology for Biomedical Investigations. Database (Oxford). 2021 Jul 9;2021:baab040. </a:t>
            </a:r>
          </a:p>
          <a:p>
            <a:pPr lvl="1"/>
            <a:r>
              <a:rPr lang="en-US" dirty="0"/>
              <a:t>Design patterns and ROBOT templates</a:t>
            </a:r>
          </a:p>
          <a:p>
            <a:pPr lvl="1"/>
            <a:r>
              <a:rPr lang="en-US" dirty="0"/>
              <a:t>Working together to share and apply best practices</a:t>
            </a:r>
          </a:p>
          <a:p>
            <a:pPr lvl="1"/>
            <a:r>
              <a:rPr lang="en-US" dirty="0"/>
              <a:t>“Both the ontology terms and the OBI community were improved through this </a:t>
            </a:r>
            <a:r>
              <a:rPr lang="en-US" b="1" dirty="0"/>
              <a:t>collaborative community effort,</a:t>
            </a:r>
            <a:r>
              <a:rPr lang="en-US" dirty="0"/>
              <a:t> which made developers more aware of terms outside their area of expertise and gave them a better understanding of assay terms as a whole.”</a:t>
            </a:r>
          </a:p>
          <a:p>
            <a:endParaRPr lang="en-US" dirty="0"/>
          </a:p>
          <a:p>
            <a:endParaRPr lang="en-US" dirty="0"/>
          </a:p>
        </p:txBody>
      </p:sp>
      <p:pic>
        <p:nvPicPr>
          <p:cNvPr id="4" name="Picture 3">
            <a:extLst>
              <a:ext uri="{FF2B5EF4-FFF2-40B4-BE49-F238E27FC236}">
                <a16:creationId xmlns:a16="http://schemas.microsoft.com/office/drawing/2014/main" id="{4B3B8AA6-52A9-8940-AE89-56C6F777149D}"/>
              </a:ext>
            </a:extLst>
          </p:cNvPr>
          <p:cNvPicPr>
            <a:picLocks noChangeAspect="1"/>
          </p:cNvPicPr>
          <p:nvPr/>
        </p:nvPicPr>
        <p:blipFill>
          <a:blip r:embed="rId3"/>
          <a:stretch>
            <a:fillRect/>
          </a:stretch>
        </p:blipFill>
        <p:spPr>
          <a:xfrm>
            <a:off x="10345302" y="365125"/>
            <a:ext cx="1473660" cy="1217371"/>
          </a:xfrm>
          <a:prstGeom prst="rect">
            <a:avLst/>
          </a:prstGeom>
        </p:spPr>
      </p:pic>
    </p:spTree>
    <p:extLst>
      <p:ext uri="{BB962C8B-B14F-4D97-AF65-F5344CB8AC3E}">
        <p14:creationId xmlns:p14="http://schemas.microsoft.com/office/powerpoint/2010/main" val="840385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4C951A-956F-F847-84B0-EE2F54CEB7B5}"/>
              </a:ext>
            </a:extLst>
          </p:cNvPr>
          <p:cNvPicPr>
            <a:picLocks noChangeAspect="1"/>
          </p:cNvPicPr>
          <p:nvPr/>
        </p:nvPicPr>
        <p:blipFill>
          <a:blip r:embed="rId3"/>
          <a:stretch>
            <a:fillRect/>
          </a:stretch>
        </p:blipFill>
        <p:spPr>
          <a:xfrm>
            <a:off x="5041" y="0"/>
            <a:ext cx="10578198" cy="6858000"/>
          </a:xfrm>
          <a:prstGeom prst="rect">
            <a:avLst/>
          </a:prstGeom>
        </p:spPr>
      </p:pic>
      <p:pic>
        <p:nvPicPr>
          <p:cNvPr id="10" name="Picture 9">
            <a:extLst>
              <a:ext uri="{FF2B5EF4-FFF2-40B4-BE49-F238E27FC236}">
                <a16:creationId xmlns:a16="http://schemas.microsoft.com/office/drawing/2014/main" id="{1872A326-1770-BF44-B06A-EEFFBD24177E}"/>
              </a:ext>
            </a:extLst>
          </p:cNvPr>
          <p:cNvPicPr>
            <a:picLocks noChangeAspect="1"/>
          </p:cNvPicPr>
          <p:nvPr/>
        </p:nvPicPr>
        <p:blipFill>
          <a:blip r:embed="rId4"/>
          <a:stretch>
            <a:fillRect/>
          </a:stretch>
        </p:blipFill>
        <p:spPr>
          <a:xfrm>
            <a:off x="1620325" y="3530600"/>
            <a:ext cx="9626600" cy="3327400"/>
          </a:xfrm>
          <a:prstGeom prst="rect">
            <a:avLst/>
          </a:prstGeom>
        </p:spPr>
      </p:pic>
      <p:sp>
        <p:nvSpPr>
          <p:cNvPr id="2" name="Rectangle 1">
            <a:extLst>
              <a:ext uri="{FF2B5EF4-FFF2-40B4-BE49-F238E27FC236}">
                <a16:creationId xmlns:a16="http://schemas.microsoft.com/office/drawing/2014/main" id="{9C3CECA6-885F-074C-8A54-1BC41B3C7BA2}"/>
              </a:ext>
            </a:extLst>
          </p:cNvPr>
          <p:cNvSpPr/>
          <p:nvPr/>
        </p:nvSpPr>
        <p:spPr>
          <a:xfrm>
            <a:off x="7379990" y="287774"/>
            <a:ext cx="3203249" cy="461665"/>
          </a:xfrm>
          <a:prstGeom prst="rect">
            <a:avLst/>
          </a:prstGeom>
        </p:spPr>
        <p:txBody>
          <a:bodyPr wrap="none">
            <a:spAutoFit/>
          </a:bodyPr>
          <a:lstStyle/>
          <a:p>
            <a:r>
              <a:rPr lang="en-US" sz="2400" dirty="0"/>
              <a:t>http://obi-</a:t>
            </a:r>
            <a:r>
              <a:rPr lang="en-US" sz="2400" dirty="0" err="1"/>
              <a:t>ontology.org</a:t>
            </a:r>
            <a:r>
              <a:rPr lang="en-US" sz="2400" dirty="0"/>
              <a:t>/</a:t>
            </a:r>
          </a:p>
        </p:txBody>
      </p:sp>
    </p:spTree>
    <p:extLst>
      <p:ext uri="{BB962C8B-B14F-4D97-AF65-F5344CB8AC3E}">
        <p14:creationId xmlns:p14="http://schemas.microsoft.com/office/powerpoint/2010/main" val="6792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6E6B6-2A3B-A24E-B78E-A69A5BD691C4}"/>
              </a:ext>
            </a:extLst>
          </p:cNvPr>
          <p:cNvPicPr>
            <a:picLocks noChangeAspect="1"/>
          </p:cNvPicPr>
          <p:nvPr/>
        </p:nvPicPr>
        <p:blipFill>
          <a:blip r:embed="rId3"/>
          <a:stretch>
            <a:fillRect/>
          </a:stretch>
        </p:blipFill>
        <p:spPr>
          <a:xfrm>
            <a:off x="8225" y="0"/>
            <a:ext cx="10575014" cy="6858000"/>
          </a:xfrm>
          <a:prstGeom prst="rect">
            <a:avLst/>
          </a:prstGeom>
        </p:spPr>
      </p:pic>
      <p:pic>
        <p:nvPicPr>
          <p:cNvPr id="4" name="Picture 3">
            <a:extLst>
              <a:ext uri="{FF2B5EF4-FFF2-40B4-BE49-F238E27FC236}">
                <a16:creationId xmlns:a16="http://schemas.microsoft.com/office/drawing/2014/main" id="{99E57C3E-D0A3-C44F-A5C2-F207BC208299}"/>
              </a:ext>
            </a:extLst>
          </p:cNvPr>
          <p:cNvPicPr>
            <a:picLocks noChangeAspect="1"/>
          </p:cNvPicPr>
          <p:nvPr/>
        </p:nvPicPr>
        <p:blipFill>
          <a:blip r:embed="rId4"/>
          <a:stretch>
            <a:fillRect/>
          </a:stretch>
        </p:blipFill>
        <p:spPr>
          <a:xfrm>
            <a:off x="2244904" y="0"/>
            <a:ext cx="9779000" cy="4508500"/>
          </a:xfrm>
          <a:prstGeom prst="rect">
            <a:avLst/>
          </a:prstGeom>
          <a:ln>
            <a:solidFill>
              <a:schemeClr val="accent1"/>
            </a:solidFill>
          </a:ln>
        </p:spPr>
      </p:pic>
      <p:pic>
        <p:nvPicPr>
          <p:cNvPr id="6" name="Picture 5">
            <a:extLst>
              <a:ext uri="{FF2B5EF4-FFF2-40B4-BE49-F238E27FC236}">
                <a16:creationId xmlns:a16="http://schemas.microsoft.com/office/drawing/2014/main" id="{C19230B1-333A-9841-B84E-0219603D782D}"/>
              </a:ext>
            </a:extLst>
          </p:cNvPr>
          <p:cNvPicPr>
            <a:picLocks noChangeAspect="1"/>
          </p:cNvPicPr>
          <p:nvPr/>
        </p:nvPicPr>
        <p:blipFill>
          <a:blip r:embed="rId5"/>
          <a:stretch>
            <a:fillRect/>
          </a:stretch>
        </p:blipFill>
        <p:spPr>
          <a:xfrm>
            <a:off x="0" y="4311316"/>
            <a:ext cx="12192000" cy="2546684"/>
          </a:xfrm>
          <a:prstGeom prst="rect">
            <a:avLst/>
          </a:prstGeom>
        </p:spPr>
      </p:pic>
      <p:pic>
        <p:nvPicPr>
          <p:cNvPr id="7" name="image2.png">
            <a:extLst>
              <a:ext uri="{FF2B5EF4-FFF2-40B4-BE49-F238E27FC236}">
                <a16:creationId xmlns:a16="http://schemas.microsoft.com/office/drawing/2014/main" id="{F03FA226-0BED-234E-AB8C-854C36E464BB}"/>
              </a:ext>
            </a:extLst>
          </p:cNvPr>
          <p:cNvPicPr/>
          <p:nvPr/>
        </p:nvPicPr>
        <p:blipFill>
          <a:blip r:embed="rId6"/>
          <a:srcRect/>
          <a:stretch>
            <a:fillRect/>
          </a:stretch>
        </p:blipFill>
        <p:spPr>
          <a:xfrm>
            <a:off x="6248400" y="3600840"/>
            <a:ext cx="5943600" cy="3060700"/>
          </a:xfrm>
          <a:prstGeom prst="rect">
            <a:avLst/>
          </a:prstGeom>
          <a:ln/>
        </p:spPr>
      </p:pic>
      <p:sp>
        <p:nvSpPr>
          <p:cNvPr id="3" name="Oval 2">
            <a:extLst>
              <a:ext uri="{FF2B5EF4-FFF2-40B4-BE49-F238E27FC236}">
                <a16:creationId xmlns:a16="http://schemas.microsoft.com/office/drawing/2014/main" id="{21EFE30A-20AE-4E4F-BB7D-C9E3ABAD9130}"/>
              </a:ext>
            </a:extLst>
          </p:cNvPr>
          <p:cNvSpPr/>
          <p:nvPr/>
        </p:nvSpPr>
        <p:spPr>
          <a:xfrm>
            <a:off x="846161" y="1978925"/>
            <a:ext cx="1282890" cy="36849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3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undrylogo.gif">
            <a:extLst>
              <a:ext uri="{FF2B5EF4-FFF2-40B4-BE49-F238E27FC236}">
                <a16:creationId xmlns:a16="http://schemas.microsoft.com/office/drawing/2014/main" id="{42892DF8-459F-4747-BE97-93CE4D6F0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616" y="564123"/>
            <a:ext cx="864384" cy="864384"/>
          </a:xfrm>
          <a:prstGeom prst="rect">
            <a:avLst/>
          </a:prstGeom>
        </p:spPr>
      </p:pic>
      <p:sp>
        <p:nvSpPr>
          <p:cNvPr id="2" name="Title 1">
            <a:extLst>
              <a:ext uri="{FF2B5EF4-FFF2-40B4-BE49-F238E27FC236}">
                <a16:creationId xmlns:a16="http://schemas.microsoft.com/office/drawing/2014/main" id="{7B25077D-D27A-4844-96D1-FDB97C201BF9}"/>
              </a:ext>
            </a:extLst>
          </p:cNvPr>
          <p:cNvSpPr>
            <a:spLocks noGrp="1"/>
          </p:cNvSpPr>
          <p:nvPr>
            <p:ph type="title"/>
          </p:nvPr>
        </p:nvSpPr>
        <p:spPr>
          <a:xfrm>
            <a:off x="533400" y="365125"/>
            <a:ext cx="11582400" cy="1325563"/>
          </a:xfrm>
        </p:spPr>
        <p:txBody>
          <a:bodyPr>
            <a:noAutofit/>
          </a:bodyPr>
          <a:lstStyle/>
          <a:p>
            <a:r>
              <a:rPr lang="en-US" sz="3600" dirty="0"/>
              <a:t>Aspiring to common terms and patterns across diverse domains and ontology backgrounds with the OBO Foundry</a:t>
            </a:r>
            <a:br>
              <a:rPr lang="en-US" sz="3600" dirty="0"/>
            </a:br>
            <a:endParaRPr lang="en-US" sz="3600" dirty="0"/>
          </a:p>
        </p:txBody>
      </p:sp>
      <p:sp>
        <p:nvSpPr>
          <p:cNvPr id="3" name="Content Placeholder 2">
            <a:extLst>
              <a:ext uri="{FF2B5EF4-FFF2-40B4-BE49-F238E27FC236}">
                <a16:creationId xmlns:a16="http://schemas.microsoft.com/office/drawing/2014/main" id="{66954DE2-AA5A-F742-A8E9-DF80BC442F47}"/>
              </a:ext>
            </a:extLst>
          </p:cNvPr>
          <p:cNvSpPr>
            <a:spLocks noGrp="1"/>
          </p:cNvSpPr>
          <p:nvPr>
            <p:ph idx="1"/>
          </p:nvPr>
        </p:nvSpPr>
        <p:spPr>
          <a:xfrm>
            <a:off x="426720" y="1627504"/>
            <a:ext cx="11582400" cy="5032375"/>
          </a:xfrm>
        </p:spPr>
        <p:txBody>
          <a:bodyPr>
            <a:normAutofit/>
          </a:bodyPr>
          <a:lstStyle/>
          <a:p>
            <a:r>
              <a:rPr lang="en-US" dirty="0"/>
              <a:t>OBO Foundry (OBOF) arose to provide interoperability for ontologies covering different domains</a:t>
            </a:r>
          </a:p>
          <a:p>
            <a:pPr lvl="1"/>
            <a:r>
              <a:rPr lang="en-US" dirty="0"/>
              <a:t>Requires principles for building and documenting the ontologies</a:t>
            </a:r>
          </a:p>
          <a:p>
            <a:pPr lvl="1"/>
            <a:r>
              <a:rPr lang="en-US" dirty="0"/>
              <a:t>Benefits from a common upper level and relations</a:t>
            </a:r>
          </a:p>
          <a:p>
            <a:pPr lvl="1"/>
            <a:r>
              <a:rPr lang="en-US" dirty="0"/>
              <a:t>Mainly for reference ontologies but many project-based ontologies have become involved</a:t>
            </a:r>
          </a:p>
          <a:p>
            <a:r>
              <a:rPr lang="en-US" dirty="0"/>
              <a:t>Ontologies for complex data can cross many domains and require a meta-community like the OBOF to get coverage at least at a mid to upper level. </a:t>
            </a:r>
          </a:p>
          <a:p>
            <a:r>
              <a:rPr lang="en-US" dirty="0"/>
              <a:t>OBO Foundry arose out of a recognition that communities should work together on ontologies.</a:t>
            </a:r>
          </a:p>
        </p:txBody>
      </p:sp>
    </p:spTree>
    <p:extLst>
      <p:ext uri="{BB962C8B-B14F-4D97-AF65-F5344CB8AC3E}">
        <p14:creationId xmlns:p14="http://schemas.microsoft.com/office/powerpoint/2010/main" val="288416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077D-D27A-4844-96D1-FDB97C201BF9}"/>
              </a:ext>
            </a:extLst>
          </p:cNvPr>
          <p:cNvSpPr>
            <a:spLocks noGrp="1"/>
          </p:cNvSpPr>
          <p:nvPr>
            <p:ph type="title"/>
          </p:nvPr>
        </p:nvSpPr>
        <p:spPr>
          <a:xfrm>
            <a:off x="472440" y="447013"/>
            <a:ext cx="11795760" cy="1325563"/>
          </a:xfrm>
        </p:spPr>
        <p:txBody>
          <a:bodyPr>
            <a:noAutofit/>
          </a:bodyPr>
          <a:lstStyle/>
          <a:p>
            <a:r>
              <a:rPr lang="en-US" sz="3600" dirty="0"/>
              <a:t>OBOF is about representing what happened in reality not how things are stored in a database (or "cognitive representations on the part of domain experts”).</a:t>
            </a:r>
            <a:r>
              <a:rPr lang="en-US" sz="3600" dirty="0">
                <a:solidFill>
                  <a:srgbClr val="FF0000"/>
                </a:solidFill>
              </a:rPr>
              <a:t>*</a:t>
            </a:r>
            <a:br>
              <a:rPr lang="en-US" sz="3600" dirty="0"/>
            </a:br>
            <a:endParaRPr lang="en-US" sz="3600" dirty="0"/>
          </a:p>
        </p:txBody>
      </p:sp>
      <p:sp>
        <p:nvSpPr>
          <p:cNvPr id="3" name="Content Placeholder 2">
            <a:extLst>
              <a:ext uri="{FF2B5EF4-FFF2-40B4-BE49-F238E27FC236}">
                <a16:creationId xmlns:a16="http://schemas.microsoft.com/office/drawing/2014/main" id="{66954DE2-AA5A-F742-A8E9-DF80BC442F47}"/>
              </a:ext>
            </a:extLst>
          </p:cNvPr>
          <p:cNvSpPr>
            <a:spLocks noGrp="1"/>
          </p:cNvSpPr>
          <p:nvPr>
            <p:ph idx="1"/>
          </p:nvPr>
        </p:nvSpPr>
        <p:spPr>
          <a:xfrm>
            <a:off x="838200" y="1658208"/>
            <a:ext cx="10515600" cy="4805363"/>
          </a:xfrm>
        </p:spPr>
        <p:txBody>
          <a:bodyPr>
            <a:normAutofit/>
          </a:bodyPr>
          <a:lstStyle/>
          <a:p>
            <a:r>
              <a:rPr lang="en-US" dirty="0"/>
              <a:t>BFO (Basic Formal Ontology) provides an upper level ontology to distinguish between material entities, processes, and information.</a:t>
            </a:r>
          </a:p>
          <a:p>
            <a:pPr lvl="1"/>
            <a:r>
              <a:rPr lang="en-US" dirty="0"/>
              <a:t>Now an ISO standard (in First Order Logic - not just OWL, thank you Alan </a:t>
            </a:r>
            <a:r>
              <a:rPr lang="en-US" dirty="0" err="1"/>
              <a:t>Ruttenberg</a:t>
            </a:r>
            <a:r>
              <a:rPr lang="en-US" dirty="0"/>
              <a:t>!)</a:t>
            </a:r>
          </a:p>
          <a:p>
            <a:pPr lvl="1"/>
            <a:r>
              <a:rPr lang="en-US" dirty="0"/>
              <a:t>Not the only upper level ontology and not everyone is happy about exposing non-</a:t>
            </a:r>
            <a:r>
              <a:rPr lang="en-US" dirty="0" err="1"/>
              <a:t>ontologists</a:t>
            </a:r>
            <a:r>
              <a:rPr lang="en-US" dirty="0"/>
              <a:t> to ‘continuants’ and ‘occurrents’ so still part of the struggle for semantic harmony across communities.</a:t>
            </a:r>
          </a:p>
          <a:p>
            <a:r>
              <a:rPr lang="en-US" dirty="0"/>
              <a:t>But we all use the Relations Ontology (RO)!</a:t>
            </a:r>
          </a:p>
          <a:p>
            <a:pPr lvl="1"/>
            <a:r>
              <a:rPr lang="en-US" dirty="0"/>
              <a:t>A requirement for being part of the OBO Foundry.</a:t>
            </a:r>
          </a:p>
          <a:p>
            <a:pPr lvl="1"/>
            <a:r>
              <a:rPr lang="en-US" dirty="0"/>
              <a:t>Connections (object properties) between ontology terms are often between different domains and RO provides the primary ones. </a:t>
            </a:r>
          </a:p>
          <a:p>
            <a:pPr lvl="1"/>
            <a:r>
              <a:rPr lang="en-US" dirty="0"/>
              <a:t>RO used in </a:t>
            </a:r>
            <a:r>
              <a:rPr lang="en-US" dirty="0" err="1"/>
              <a:t>TBox</a:t>
            </a:r>
            <a:r>
              <a:rPr lang="en-US" dirty="0"/>
              <a:t> definitions but are for </a:t>
            </a:r>
            <a:r>
              <a:rPr lang="en-US" dirty="0" err="1"/>
              <a:t>ABox</a:t>
            </a:r>
            <a:r>
              <a:rPr lang="en-US" dirty="0"/>
              <a:t> assertions on Instances of classes</a:t>
            </a:r>
          </a:p>
        </p:txBody>
      </p:sp>
      <p:sp>
        <p:nvSpPr>
          <p:cNvPr id="4" name="TextBox 3">
            <a:extLst>
              <a:ext uri="{FF2B5EF4-FFF2-40B4-BE49-F238E27FC236}">
                <a16:creationId xmlns:a16="http://schemas.microsoft.com/office/drawing/2014/main" id="{9860FDC2-4D41-834A-AA60-9E9EC3F86038}"/>
              </a:ext>
            </a:extLst>
          </p:cNvPr>
          <p:cNvSpPr txBox="1"/>
          <p:nvPr/>
        </p:nvSpPr>
        <p:spPr>
          <a:xfrm>
            <a:off x="3916907" y="6245203"/>
            <a:ext cx="8275093" cy="646331"/>
          </a:xfrm>
          <a:prstGeom prst="rect">
            <a:avLst/>
          </a:prstGeom>
          <a:noFill/>
        </p:spPr>
        <p:txBody>
          <a:bodyPr wrap="square" rtlCol="0">
            <a:spAutoFit/>
          </a:bodyPr>
          <a:lstStyle/>
          <a:p>
            <a:r>
              <a:rPr lang="en-US" dirty="0">
                <a:solidFill>
                  <a:srgbClr val="FF0000"/>
                </a:solidFill>
              </a:rPr>
              <a:t>* </a:t>
            </a:r>
            <a:r>
              <a:rPr lang="en-US" dirty="0" err="1">
                <a:solidFill>
                  <a:srgbClr val="FF0000"/>
                </a:solidFill>
              </a:rPr>
              <a:t>Ceusters</a:t>
            </a:r>
            <a:r>
              <a:rPr lang="en-US" dirty="0">
                <a:solidFill>
                  <a:srgbClr val="FF0000"/>
                </a:solidFill>
              </a:rPr>
              <a:t>, Smith. A realism-based approach to the evolution of biomedical ontologies.</a:t>
            </a:r>
          </a:p>
          <a:p>
            <a:r>
              <a:rPr lang="en-US" dirty="0">
                <a:solidFill>
                  <a:srgbClr val="FF0000"/>
                </a:solidFill>
              </a:rPr>
              <a:t>AMIA </a:t>
            </a:r>
            <a:r>
              <a:rPr lang="en-US" dirty="0" err="1">
                <a:solidFill>
                  <a:srgbClr val="FF0000"/>
                </a:solidFill>
              </a:rPr>
              <a:t>Annu</a:t>
            </a:r>
            <a:r>
              <a:rPr lang="en-US" dirty="0">
                <a:solidFill>
                  <a:srgbClr val="FF0000"/>
                </a:solidFill>
              </a:rPr>
              <a:t> </a:t>
            </a:r>
            <a:r>
              <a:rPr lang="en-US" dirty="0" err="1">
                <a:solidFill>
                  <a:srgbClr val="FF0000"/>
                </a:solidFill>
              </a:rPr>
              <a:t>Symp</a:t>
            </a:r>
            <a:r>
              <a:rPr lang="en-US" dirty="0">
                <a:solidFill>
                  <a:srgbClr val="FF0000"/>
                </a:solidFill>
              </a:rPr>
              <a:t> Proc. 2006;2006:121-5. </a:t>
            </a:r>
          </a:p>
        </p:txBody>
      </p:sp>
    </p:spTree>
    <p:extLst>
      <p:ext uri="{BB962C8B-B14F-4D97-AF65-F5344CB8AC3E}">
        <p14:creationId xmlns:p14="http://schemas.microsoft.com/office/powerpoint/2010/main" val="1069939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ADA3-6672-E24C-800E-C3900F538782}"/>
              </a:ext>
            </a:extLst>
          </p:cNvPr>
          <p:cNvSpPr>
            <a:spLocks noGrp="1"/>
          </p:cNvSpPr>
          <p:nvPr>
            <p:ph type="title"/>
          </p:nvPr>
        </p:nvSpPr>
        <p:spPr/>
        <p:txBody>
          <a:bodyPr>
            <a:normAutofit fontScale="90000"/>
          </a:bodyPr>
          <a:lstStyle/>
          <a:p>
            <a:r>
              <a:rPr lang="en-US" b="1" dirty="0"/>
              <a:t>Aspiring to semantic harmony of terms across communities: Core Ontology for Biology and Biomedicine (COB) </a:t>
            </a:r>
            <a:endParaRPr lang="en-US" dirty="0"/>
          </a:p>
        </p:txBody>
      </p:sp>
      <p:sp>
        <p:nvSpPr>
          <p:cNvPr id="3" name="Content Placeholder 2">
            <a:extLst>
              <a:ext uri="{FF2B5EF4-FFF2-40B4-BE49-F238E27FC236}">
                <a16:creationId xmlns:a16="http://schemas.microsoft.com/office/drawing/2014/main" id="{28E4297C-9EE6-ED49-8B9D-ABDE1F17AA4F}"/>
              </a:ext>
            </a:extLst>
          </p:cNvPr>
          <p:cNvSpPr>
            <a:spLocks noGrp="1"/>
          </p:cNvSpPr>
          <p:nvPr>
            <p:ph idx="1"/>
          </p:nvPr>
        </p:nvSpPr>
        <p:spPr/>
        <p:txBody>
          <a:bodyPr/>
          <a:lstStyle/>
          <a:p>
            <a:r>
              <a:rPr lang="en-US" dirty="0"/>
              <a:t>From the COB GitHub page:</a:t>
            </a:r>
          </a:p>
          <a:p>
            <a:pPr marL="0" indent="0">
              <a:buNone/>
            </a:pPr>
            <a:r>
              <a:rPr lang="en-US" dirty="0"/>
              <a:t>“This project is an attempt to bring together key terms from a wide range of </a:t>
            </a:r>
            <a:r>
              <a:rPr lang="en-US" dirty="0">
                <a:hlinkClick r:id="rId3"/>
              </a:rPr>
              <a:t>Open Biological and Biomedical Ontology (OBO)</a:t>
            </a:r>
            <a:r>
              <a:rPr lang="en-US" dirty="0"/>
              <a:t> projects into a single, small ontology. The goal is to improve </a:t>
            </a:r>
            <a:r>
              <a:rPr lang="en-US" dirty="0" err="1"/>
              <a:t>interoperabilty</a:t>
            </a:r>
            <a:r>
              <a:rPr lang="en-US" dirty="0"/>
              <a:t> and reuse across the OBO community through better coordination of key terms. Our plan is to keep this ontology small, but ensure that one or more COB terms can be used as the root of any given OBO library ontology.”</a:t>
            </a:r>
          </a:p>
          <a:p>
            <a:pPr marL="0" indent="0">
              <a:buNone/>
            </a:pPr>
            <a:endParaRPr lang="en-US" dirty="0"/>
          </a:p>
          <a:p>
            <a:r>
              <a:rPr lang="en-US" dirty="0"/>
              <a:t>A work in progress: https://</a:t>
            </a:r>
            <a:r>
              <a:rPr lang="en-US" dirty="0" err="1"/>
              <a:t>github.com</a:t>
            </a:r>
            <a:r>
              <a:rPr lang="en-US" dirty="0"/>
              <a:t>/</a:t>
            </a:r>
            <a:r>
              <a:rPr lang="en-US" dirty="0" err="1"/>
              <a:t>OBOFoundry</a:t>
            </a:r>
            <a:r>
              <a:rPr lang="en-US" dirty="0"/>
              <a:t>/COB/issues</a:t>
            </a:r>
          </a:p>
        </p:txBody>
      </p:sp>
      <p:pic>
        <p:nvPicPr>
          <p:cNvPr id="5" name="Picture 4">
            <a:extLst>
              <a:ext uri="{FF2B5EF4-FFF2-40B4-BE49-F238E27FC236}">
                <a16:creationId xmlns:a16="http://schemas.microsoft.com/office/drawing/2014/main" id="{4529F846-1C98-DB48-8792-4F3E4EE95F17}"/>
              </a:ext>
            </a:extLst>
          </p:cNvPr>
          <p:cNvPicPr>
            <a:picLocks noChangeAspect="1"/>
          </p:cNvPicPr>
          <p:nvPr/>
        </p:nvPicPr>
        <p:blipFill>
          <a:blip r:embed="rId4"/>
          <a:stretch>
            <a:fillRect/>
          </a:stretch>
        </p:blipFill>
        <p:spPr>
          <a:xfrm>
            <a:off x="829670" y="0"/>
            <a:ext cx="10532660" cy="6858000"/>
          </a:xfrm>
          <a:prstGeom prst="rect">
            <a:avLst/>
          </a:prstGeom>
        </p:spPr>
      </p:pic>
      <p:pic>
        <p:nvPicPr>
          <p:cNvPr id="7" name="Picture 6">
            <a:extLst>
              <a:ext uri="{FF2B5EF4-FFF2-40B4-BE49-F238E27FC236}">
                <a16:creationId xmlns:a16="http://schemas.microsoft.com/office/drawing/2014/main" id="{9B0A2914-D81D-584F-A0BA-C9C01D9F152D}"/>
              </a:ext>
            </a:extLst>
          </p:cNvPr>
          <p:cNvPicPr>
            <a:picLocks noChangeAspect="1"/>
          </p:cNvPicPr>
          <p:nvPr/>
        </p:nvPicPr>
        <p:blipFill>
          <a:blip r:embed="rId5"/>
          <a:stretch>
            <a:fillRect/>
          </a:stretch>
        </p:blipFill>
        <p:spPr>
          <a:xfrm>
            <a:off x="1039906" y="0"/>
            <a:ext cx="9680222" cy="6858000"/>
          </a:xfrm>
          <a:prstGeom prst="rect">
            <a:avLst/>
          </a:prstGeom>
        </p:spPr>
      </p:pic>
    </p:spTree>
    <p:extLst>
      <p:ext uri="{BB962C8B-B14F-4D97-AF65-F5344CB8AC3E}">
        <p14:creationId xmlns:p14="http://schemas.microsoft.com/office/powerpoint/2010/main" val="423574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F9666-30C4-E34F-BE3F-F78CE00CD716}"/>
              </a:ext>
            </a:extLst>
          </p:cNvPr>
          <p:cNvSpPr>
            <a:spLocks noGrp="1"/>
          </p:cNvSpPr>
          <p:nvPr>
            <p:ph type="title"/>
          </p:nvPr>
        </p:nvSpPr>
        <p:spPr/>
        <p:txBody>
          <a:bodyPr/>
          <a:lstStyle/>
          <a:p>
            <a:r>
              <a:rPr lang="en-US" dirty="0"/>
              <a:t>Harmonizing communities: OBO Foundry</a:t>
            </a:r>
          </a:p>
        </p:txBody>
      </p:sp>
      <p:sp>
        <p:nvSpPr>
          <p:cNvPr id="3" name="Content Placeholder 2">
            <a:extLst>
              <a:ext uri="{FF2B5EF4-FFF2-40B4-BE49-F238E27FC236}">
                <a16:creationId xmlns:a16="http://schemas.microsoft.com/office/drawing/2014/main" id="{142037B4-2CA1-7F47-B9FE-7EDD7CFD7404}"/>
              </a:ext>
            </a:extLst>
          </p:cNvPr>
          <p:cNvSpPr>
            <a:spLocks noGrp="1"/>
          </p:cNvSpPr>
          <p:nvPr>
            <p:ph idx="1"/>
          </p:nvPr>
        </p:nvSpPr>
        <p:spPr/>
        <p:txBody>
          <a:bodyPr>
            <a:normAutofit/>
          </a:bodyPr>
          <a:lstStyle/>
          <a:p>
            <a:r>
              <a:rPr lang="en-US" dirty="0"/>
              <a:t>Longstanding mechanisms for participation.</a:t>
            </a:r>
          </a:p>
          <a:p>
            <a:pPr lvl="1"/>
            <a:r>
              <a:rPr lang="en-US" dirty="0"/>
              <a:t>OBOF web site</a:t>
            </a:r>
          </a:p>
          <a:p>
            <a:pPr lvl="1"/>
            <a:r>
              <a:rPr lang="en-US" dirty="0"/>
              <a:t>OBO-discuss mail list</a:t>
            </a:r>
          </a:p>
          <a:p>
            <a:pPr lvl="1"/>
            <a:r>
              <a:rPr lang="en-US" dirty="0"/>
              <a:t>Meetings like ICBO</a:t>
            </a:r>
          </a:p>
        </p:txBody>
      </p:sp>
      <p:pic>
        <p:nvPicPr>
          <p:cNvPr id="5" name="Picture 4">
            <a:extLst>
              <a:ext uri="{FF2B5EF4-FFF2-40B4-BE49-F238E27FC236}">
                <a16:creationId xmlns:a16="http://schemas.microsoft.com/office/drawing/2014/main" id="{3872A188-AA71-024B-B62A-47BBADF4E680}"/>
              </a:ext>
            </a:extLst>
          </p:cNvPr>
          <p:cNvPicPr>
            <a:picLocks noChangeAspect="1"/>
          </p:cNvPicPr>
          <p:nvPr/>
        </p:nvPicPr>
        <p:blipFill>
          <a:blip r:embed="rId3"/>
          <a:stretch>
            <a:fillRect/>
          </a:stretch>
        </p:blipFill>
        <p:spPr>
          <a:xfrm rot="10800000">
            <a:off x="1455420" y="3589473"/>
            <a:ext cx="4201551" cy="3151163"/>
          </a:xfrm>
          <a:prstGeom prst="rect">
            <a:avLst/>
          </a:prstGeom>
        </p:spPr>
      </p:pic>
      <p:pic>
        <p:nvPicPr>
          <p:cNvPr id="7" name="Picture 6">
            <a:extLst>
              <a:ext uri="{FF2B5EF4-FFF2-40B4-BE49-F238E27FC236}">
                <a16:creationId xmlns:a16="http://schemas.microsoft.com/office/drawing/2014/main" id="{D57F51B3-9AF0-D842-8622-9C2D6C7D6486}"/>
              </a:ext>
            </a:extLst>
          </p:cNvPr>
          <p:cNvPicPr>
            <a:picLocks noChangeAspect="1"/>
          </p:cNvPicPr>
          <p:nvPr/>
        </p:nvPicPr>
        <p:blipFill>
          <a:blip r:embed="rId4"/>
          <a:stretch>
            <a:fillRect/>
          </a:stretch>
        </p:blipFill>
        <p:spPr>
          <a:xfrm>
            <a:off x="6386733" y="2721425"/>
            <a:ext cx="4851662" cy="3638747"/>
          </a:xfrm>
          <a:prstGeom prst="rect">
            <a:avLst/>
          </a:prstGeom>
        </p:spPr>
      </p:pic>
    </p:spTree>
    <p:extLst>
      <p:ext uri="{BB962C8B-B14F-4D97-AF65-F5344CB8AC3E}">
        <p14:creationId xmlns:p14="http://schemas.microsoft.com/office/powerpoint/2010/main" val="125781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F9666-30C4-E34F-BE3F-F78CE00CD716}"/>
              </a:ext>
            </a:extLst>
          </p:cNvPr>
          <p:cNvSpPr>
            <a:spLocks noGrp="1"/>
          </p:cNvSpPr>
          <p:nvPr>
            <p:ph type="title"/>
          </p:nvPr>
        </p:nvSpPr>
        <p:spPr/>
        <p:txBody>
          <a:bodyPr/>
          <a:lstStyle/>
          <a:p>
            <a:r>
              <a:rPr lang="en-US" dirty="0"/>
              <a:t>Harmonizing communities: OBO Foundry</a:t>
            </a:r>
          </a:p>
        </p:txBody>
      </p:sp>
      <p:sp>
        <p:nvSpPr>
          <p:cNvPr id="3" name="Content Placeholder 2">
            <a:extLst>
              <a:ext uri="{FF2B5EF4-FFF2-40B4-BE49-F238E27FC236}">
                <a16:creationId xmlns:a16="http://schemas.microsoft.com/office/drawing/2014/main" id="{142037B4-2CA1-7F47-B9FE-7EDD7CFD7404}"/>
              </a:ext>
            </a:extLst>
          </p:cNvPr>
          <p:cNvSpPr>
            <a:spLocks noGrp="1"/>
          </p:cNvSpPr>
          <p:nvPr>
            <p:ph idx="1"/>
          </p:nvPr>
        </p:nvSpPr>
        <p:spPr>
          <a:xfrm>
            <a:off x="838200" y="1539240"/>
            <a:ext cx="10515600" cy="4851083"/>
          </a:xfrm>
        </p:spPr>
        <p:txBody>
          <a:bodyPr>
            <a:normAutofit lnSpcReduction="10000"/>
          </a:bodyPr>
          <a:lstStyle/>
          <a:p>
            <a:r>
              <a:rPr lang="en-US" dirty="0"/>
              <a:t>New ways to be part of the community.</a:t>
            </a:r>
          </a:p>
          <a:p>
            <a:pPr lvl="1"/>
            <a:r>
              <a:rPr lang="en-US" dirty="0"/>
              <a:t>Slack https://obo-</a:t>
            </a:r>
            <a:r>
              <a:rPr lang="en-US" dirty="0" err="1"/>
              <a:t>communitygroup.slack.com</a:t>
            </a:r>
            <a:endParaRPr lang="en-US" dirty="0"/>
          </a:p>
          <a:p>
            <a:pPr lvl="2"/>
            <a:r>
              <a:rPr lang="en-US" dirty="0"/>
              <a:t>&gt;50 channels! &gt;240 members in the general channel!</a:t>
            </a:r>
          </a:p>
          <a:p>
            <a:pPr lvl="2"/>
            <a:r>
              <a:rPr lang="en-US" dirty="0"/>
              <a:t>Ontologies (e.g., COB), technologies (e.g., SPARQL), tools (e.g., ODK), resources (e.g., Jobs)</a:t>
            </a:r>
          </a:p>
          <a:p>
            <a:pPr lvl="2"/>
            <a:r>
              <a:rPr lang="en-US" dirty="0"/>
              <a:t>Governance</a:t>
            </a:r>
          </a:p>
          <a:p>
            <a:pPr lvl="1"/>
            <a:r>
              <a:rPr lang="en-US" dirty="0"/>
              <a:t>On-line resources</a:t>
            </a:r>
          </a:p>
          <a:p>
            <a:pPr lvl="2"/>
            <a:r>
              <a:rPr lang="en-US" dirty="0"/>
              <a:t>Tool tutorials </a:t>
            </a:r>
          </a:p>
          <a:p>
            <a:pPr lvl="2"/>
            <a:r>
              <a:rPr lang="en-US" dirty="0"/>
              <a:t>OBO Semantic Engineering Training </a:t>
            </a:r>
            <a:r>
              <a:rPr lang="en-US" dirty="0">
                <a:hlinkClick r:id="rId3"/>
              </a:rPr>
              <a:t>https://oboacademy.github.io/obook/</a:t>
            </a:r>
            <a:r>
              <a:rPr lang="en-US" dirty="0"/>
              <a:t> (Open Biological and Biomedical Ontologies Organized Knowledge)</a:t>
            </a:r>
          </a:p>
          <a:p>
            <a:r>
              <a:rPr lang="en-US" dirty="0"/>
              <a:t>Please attend the OBO Foundry Town Hall on Wednesday afternoon, Sept. 28.</a:t>
            </a:r>
          </a:p>
          <a:p>
            <a:pPr lvl="1"/>
            <a:r>
              <a:rPr lang="en-US" dirty="0"/>
              <a:t>Operations Committee</a:t>
            </a:r>
          </a:p>
          <a:p>
            <a:pPr lvl="1"/>
            <a:r>
              <a:rPr lang="en-US" dirty="0"/>
              <a:t>Governance</a:t>
            </a:r>
          </a:p>
        </p:txBody>
      </p:sp>
    </p:spTree>
    <p:extLst>
      <p:ext uri="{BB962C8B-B14F-4D97-AF65-F5344CB8AC3E}">
        <p14:creationId xmlns:p14="http://schemas.microsoft.com/office/powerpoint/2010/main" val="336226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1B9536-E0E9-7F44-B8BA-740E569E08C0}"/>
              </a:ext>
            </a:extLst>
          </p:cNvPr>
          <p:cNvPicPr>
            <a:picLocks noChangeAspect="1"/>
          </p:cNvPicPr>
          <p:nvPr/>
        </p:nvPicPr>
        <p:blipFill>
          <a:blip r:embed="rId3"/>
          <a:stretch>
            <a:fillRect/>
          </a:stretch>
        </p:blipFill>
        <p:spPr>
          <a:xfrm>
            <a:off x="171875" y="0"/>
            <a:ext cx="11848249" cy="6858000"/>
          </a:xfrm>
          <a:prstGeom prst="rect">
            <a:avLst/>
          </a:prstGeom>
        </p:spPr>
      </p:pic>
      <p:pic>
        <p:nvPicPr>
          <p:cNvPr id="3" name="Picture 2">
            <a:extLst>
              <a:ext uri="{FF2B5EF4-FFF2-40B4-BE49-F238E27FC236}">
                <a16:creationId xmlns:a16="http://schemas.microsoft.com/office/drawing/2014/main" id="{4B259C51-F747-C44E-9EE1-CAAA90327C0B}"/>
              </a:ext>
            </a:extLst>
          </p:cNvPr>
          <p:cNvPicPr>
            <a:picLocks noChangeAspect="1"/>
          </p:cNvPicPr>
          <p:nvPr/>
        </p:nvPicPr>
        <p:blipFill>
          <a:blip r:embed="rId4"/>
          <a:stretch>
            <a:fillRect/>
          </a:stretch>
        </p:blipFill>
        <p:spPr>
          <a:xfrm>
            <a:off x="70560" y="1004276"/>
            <a:ext cx="11049000" cy="5130800"/>
          </a:xfrm>
          <a:prstGeom prst="rect">
            <a:avLst/>
          </a:prstGeom>
        </p:spPr>
      </p:pic>
      <p:pic>
        <p:nvPicPr>
          <p:cNvPr id="11" name="Picture 10">
            <a:extLst>
              <a:ext uri="{FF2B5EF4-FFF2-40B4-BE49-F238E27FC236}">
                <a16:creationId xmlns:a16="http://schemas.microsoft.com/office/drawing/2014/main" id="{4A3189D5-6E16-E54C-AD49-44B8866EB0F6}"/>
              </a:ext>
            </a:extLst>
          </p:cNvPr>
          <p:cNvPicPr>
            <a:picLocks noChangeAspect="1"/>
          </p:cNvPicPr>
          <p:nvPr/>
        </p:nvPicPr>
        <p:blipFill>
          <a:blip r:embed="rId5"/>
          <a:stretch>
            <a:fillRect/>
          </a:stretch>
        </p:blipFill>
        <p:spPr>
          <a:xfrm>
            <a:off x="172159" y="-5209"/>
            <a:ext cx="11034532" cy="6858000"/>
          </a:xfrm>
          <a:prstGeom prst="rect">
            <a:avLst/>
          </a:prstGeom>
        </p:spPr>
      </p:pic>
      <p:pic>
        <p:nvPicPr>
          <p:cNvPr id="13" name="Picture 12">
            <a:extLst>
              <a:ext uri="{FF2B5EF4-FFF2-40B4-BE49-F238E27FC236}">
                <a16:creationId xmlns:a16="http://schemas.microsoft.com/office/drawing/2014/main" id="{78F54395-A43D-E648-9780-2DCA40269A28}"/>
              </a:ext>
            </a:extLst>
          </p:cNvPr>
          <p:cNvPicPr>
            <a:picLocks noChangeAspect="1"/>
          </p:cNvPicPr>
          <p:nvPr/>
        </p:nvPicPr>
        <p:blipFill>
          <a:blip r:embed="rId6"/>
          <a:stretch>
            <a:fillRect/>
          </a:stretch>
        </p:blipFill>
        <p:spPr>
          <a:xfrm>
            <a:off x="423334" y="28658"/>
            <a:ext cx="11359439" cy="6858000"/>
          </a:xfrm>
          <a:prstGeom prst="rect">
            <a:avLst/>
          </a:prstGeom>
        </p:spPr>
      </p:pic>
    </p:spTree>
    <p:extLst>
      <p:ext uri="{BB962C8B-B14F-4D97-AF65-F5344CB8AC3E}">
        <p14:creationId xmlns:p14="http://schemas.microsoft.com/office/powerpoint/2010/main" val="292072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900" decel="100000" fill="hold"/>
                                        <p:tgtEl>
                                          <p:spTgt spid="1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DF30-0A07-A947-A266-DB2BEDB69476}"/>
              </a:ext>
            </a:extLst>
          </p:cNvPr>
          <p:cNvSpPr>
            <a:spLocks noGrp="1"/>
          </p:cNvSpPr>
          <p:nvPr>
            <p:ph type="title"/>
          </p:nvPr>
        </p:nvSpPr>
        <p:spPr>
          <a:xfrm>
            <a:off x="838200" y="365125"/>
            <a:ext cx="11144534" cy="1325563"/>
          </a:xfrm>
        </p:spPr>
        <p:txBody>
          <a:bodyPr>
            <a:normAutofit fontScale="90000"/>
          </a:bodyPr>
          <a:lstStyle/>
          <a:p>
            <a:r>
              <a:rPr lang="en-US" dirty="0"/>
              <a:t>Ontologies</a:t>
            </a:r>
            <a:r>
              <a:rPr lang="en-US" dirty="0">
                <a:solidFill>
                  <a:srgbClr val="FF0000"/>
                </a:solidFill>
              </a:rPr>
              <a:t>*</a:t>
            </a:r>
            <a:r>
              <a:rPr lang="en-US" dirty="0"/>
              <a:t> can support different aspects / multiple dimensions of standardization at the same time</a:t>
            </a:r>
          </a:p>
        </p:txBody>
      </p:sp>
      <p:sp>
        <p:nvSpPr>
          <p:cNvPr id="3" name="Content Placeholder 2">
            <a:extLst>
              <a:ext uri="{FF2B5EF4-FFF2-40B4-BE49-F238E27FC236}">
                <a16:creationId xmlns:a16="http://schemas.microsoft.com/office/drawing/2014/main" id="{A6071DEB-A5BB-CD49-A5C3-36C0BB28A59B}"/>
              </a:ext>
            </a:extLst>
          </p:cNvPr>
          <p:cNvSpPr>
            <a:spLocks noGrp="1"/>
          </p:cNvSpPr>
          <p:nvPr>
            <p:ph idx="1"/>
          </p:nvPr>
        </p:nvSpPr>
        <p:spPr>
          <a:xfrm>
            <a:off x="838200" y="3930555"/>
            <a:ext cx="10515600" cy="2300999"/>
          </a:xfrm>
        </p:spPr>
        <p:txBody>
          <a:bodyPr>
            <a:normAutofit fontScale="92500" lnSpcReduction="20000"/>
          </a:bodyPr>
          <a:lstStyle/>
          <a:p>
            <a:endParaRPr lang="en-US" dirty="0"/>
          </a:p>
          <a:p>
            <a:r>
              <a:rPr lang="en-US" sz="3600" i="1" dirty="0"/>
              <a:t>Not everyone needs to work in all dimensions but a better understanding of each will make for better usage. </a:t>
            </a:r>
          </a:p>
          <a:p>
            <a:pPr marL="0" indent="0">
              <a:buNone/>
            </a:pPr>
            <a:r>
              <a:rPr lang="en-US" dirty="0">
                <a:solidFill>
                  <a:srgbClr val="FF0000"/>
                </a:solidFill>
              </a:rPr>
              <a:t>* See Rector et al.: On beyond Gruber: “Ontologies” in today’s biomedical information systems and the limits of OWL. J Biomed Inform. 2019;100S:100002.</a:t>
            </a:r>
          </a:p>
          <a:p>
            <a:endParaRPr lang="en-US" sz="3600" i="1" dirty="0"/>
          </a:p>
        </p:txBody>
      </p:sp>
      <p:grpSp>
        <p:nvGrpSpPr>
          <p:cNvPr id="4" name="Group 3">
            <a:extLst>
              <a:ext uri="{FF2B5EF4-FFF2-40B4-BE49-F238E27FC236}">
                <a16:creationId xmlns:a16="http://schemas.microsoft.com/office/drawing/2014/main" id="{5C7AB4D7-7874-D443-AED5-CC5D341A61DA}"/>
              </a:ext>
            </a:extLst>
          </p:cNvPr>
          <p:cNvGrpSpPr/>
          <p:nvPr/>
        </p:nvGrpSpPr>
        <p:grpSpPr>
          <a:xfrm>
            <a:off x="3744338" y="1993297"/>
            <a:ext cx="5800856" cy="2303391"/>
            <a:chOff x="3744338" y="1993297"/>
            <a:chExt cx="5800856" cy="2303391"/>
          </a:xfrm>
        </p:grpSpPr>
        <p:sp>
          <p:nvSpPr>
            <p:cNvPr id="5" name="Cube 4">
              <a:extLst>
                <a:ext uri="{FF2B5EF4-FFF2-40B4-BE49-F238E27FC236}">
                  <a16:creationId xmlns:a16="http://schemas.microsoft.com/office/drawing/2014/main" id="{AB1DF7E9-C288-C94A-989A-4F41220DB3B2}"/>
                </a:ext>
              </a:extLst>
            </p:cNvPr>
            <p:cNvSpPr/>
            <p:nvPr/>
          </p:nvSpPr>
          <p:spPr>
            <a:xfrm>
              <a:off x="4339987" y="1993297"/>
              <a:ext cx="1756533" cy="177348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Ontology</a:t>
              </a:r>
            </a:p>
          </p:txBody>
        </p:sp>
        <p:sp>
          <p:nvSpPr>
            <p:cNvPr id="6" name="TextBox 5">
              <a:extLst>
                <a:ext uri="{FF2B5EF4-FFF2-40B4-BE49-F238E27FC236}">
                  <a16:creationId xmlns:a16="http://schemas.microsoft.com/office/drawing/2014/main" id="{DBEA35DB-5A62-FA40-95EF-E98074B3054F}"/>
                </a:ext>
              </a:extLst>
            </p:cNvPr>
            <p:cNvSpPr txBox="1"/>
            <p:nvPr/>
          </p:nvSpPr>
          <p:spPr>
            <a:xfrm>
              <a:off x="3744338" y="3835023"/>
              <a:ext cx="3068853" cy="461665"/>
            </a:xfrm>
            <a:prstGeom prst="rect">
              <a:avLst/>
            </a:prstGeom>
            <a:noFill/>
          </p:spPr>
          <p:txBody>
            <a:bodyPr wrap="none" rtlCol="0">
              <a:spAutoFit/>
            </a:bodyPr>
            <a:lstStyle/>
            <a:p>
              <a:r>
                <a:rPr lang="en-US" sz="2400" dirty="0"/>
                <a:t>defined terms with IRIs</a:t>
              </a:r>
            </a:p>
          </p:txBody>
        </p:sp>
        <p:sp>
          <p:nvSpPr>
            <p:cNvPr id="7" name="TextBox 6">
              <a:extLst>
                <a:ext uri="{FF2B5EF4-FFF2-40B4-BE49-F238E27FC236}">
                  <a16:creationId xmlns:a16="http://schemas.microsoft.com/office/drawing/2014/main" id="{914A51AA-9FBD-0A4B-B0C3-07A66C3D81FF}"/>
                </a:ext>
              </a:extLst>
            </p:cNvPr>
            <p:cNvSpPr txBox="1"/>
            <p:nvPr/>
          </p:nvSpPr>
          <p:spPr>
            <a:xfrm>
              <a:off x="5854888" y="3397452"/>
              <a:ext cx="3690306" cy="461665"/>
            </a:xfrm>
            <a:prstGeom prst="rect">
              <a:avLst/>
            </a:prstGeom>
            <a:noFill/>
          </p:spPr>
          <p:txBody>
            <a:bodyPr wrap="none" rtlCol="0">
              <a:spAutoFit/>
            </a:bodyPr>
            <a:lstStyle/>
            <a:p>
              <a:r>
                <a:rPr lang="en-US" sz="2400" dirty="0"/>
                <a:t>classes with relations (</a:t>
              </a:r>
              <a:r>
                <a:rPr lang="en-US" sz="2400" dirty="0" err="1"/>
                <a:t>TBox</a:t>
              </a:r>
              <a:r>
                <a:rPr lang="en-US" sz="2400" dirty="0"/>
                <a:t>)</a:t>
              </a:r>
            </a:p>
          </p:txBody>
        </p:sp>
        <p:sp>
          <p:nvSpPr>
            <p:cNvPr id="8" name="TextBox 7">
              <a:extLst>
                <a:ext uri="{FF2B5EF4-FFF2-40B4-BE49-F238E27FC236}">
                  <a16:creationId xmlns:a16="http://schemas.microsoft.com/office/drawing/2014/main" id="{BF2E963B-AA9E-264F-90E5-0C15E8858114}"/>
                </a:ext>
              </a:extLst>
            </p:cNvPr>
            <p:cNvSpPr txBox="1"/>
            <p:nvPr/>
          </p:nvSpPr>
          <p:spPr>
            <a:xfrm>
              <a:off x="6096520" y="2633178"/>
              <a:ext cx="3398238" cy="461665"/>
            </a:xfrm>
            <a:prstGeom prst="rect">
              <a:avLst/>
            </a:prstGeom>
            <a:noFill/>
          </p:spPr>
          <p:txBody>
            <a:bodyPr wrap="none" rtlCol="0">
              <a:spAutoFit/>
            </a:bodyPr>
            <a:lstStyle/>
            <a:p>
              <a:r>
                <a:rPr lang="en-US" sz="2400" dirty="0"/>
                <a:t>Instances in triples (</a:t>
              </a:r>
              <a:r>
                <a:rPr lang="en-US" sz="2400" dirty="0" err="1"/>
                <a:t>ABox</a:t>
              </a:r>
              <a:r>
                <a:rPr lang="en-US" sz="2400" dirty="0"/>
                <a:t>)</a:t>
              </a:r>
            </a:p>
          </p:txBody>
        </p:sp>
      </p:grpSp>
    </p:spTree>
    <p:extLst>
      <p:ext uri="{BB962C8B-B14F-4D97-AF65-F5344CB8AC3E}">
        <p14:creationId xmlns:p14="http://schemas.microsoft.com/office/powerpoint/2010/main" val="1222832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2195-8AF2-544F-A2FD-91437DC2242F}"/>
              </a:ext>
            </a:extLst>
          </p:cNvPr>
          <p:cNvSpPr>
            <a:spLocks noGrp="1"/>
          </p:cNvSpPr>
          <p:nvPr>
            <p:ph type="title"/>
          </p:nvPr>
        </p:nvSpPr>
        <p:spPr/>
        <p:txBody>
          <a:bodyPr/>
          <a:lstStyle/>
          <a:p>
            <a:r>
              <a:rPr lang="en-US" dirty="0"/>
              <a:t>OBO Foundry recent activities have included working on operationalizing principles</a:t>
            </a:r>
          </a:p>
        </p:txBody>
      </p:sp>
      <p:sp>
        <p:nvSpPr>
          <p:cNvPr id="3" name="Content Placeholder 2">
            <a:extLst>
              <a:ext uri="{FF2B5EF4-FFF2-40B4-BE49-F238E27FC236}">
                <a16:creationId xmlns:a16="http://schemas.microsoft.com/office/drawing/2014/main" id="{2E4BB943-206A-FB40-852F-988E4D0226A4}"/>
              </a:ext>
            </a:extLst>
          </p:cNvPr>
          <p:cNvSpPr>
            <a:spLocks noGrp="1"/>
          </p:cNvSpPr>
          <p:nvPr>
            <p:ph idx="1"/>
          </p:nvPr>
        </p:nvSpPr>
        <p:spPr/>
        <p:txBody>
          <a:bodyPr>
            <a:normAutofit fontScale="92500" lnSpcReduction="10000"/>
          </a:bodyPr>
          <a:lstStyle/>
          <a:p>
            <a:r>
              <a:rPr lang="en-US" dirty="0"/>
              <a:t>Jackson R, </a:t>
            </a:r>
            <a:r>
              <a:rPr lang="en-US" dirty="0" err="1"/>
              <a:t>Matentzoglu</a:t>
            </a:r>
            <a:r>
              <a:rPr lang="en-US" dirty="0"/>
              <a:t> N, Overton JA, Vita R, </a:t>
            </a:r>
            <a:r>
              <a:rPr lang="en-US" dirty="0" err="1"/>
              <a:t>Balhoff</a:t>
            </a:r>
            <a:r>
              <a:rPr lang="en-US" dirty="0"/>
              <a:t> JP, Buttigieg PL, Carbon S, </a:t>
            </a:r>
            <a:r>
              <a:rPr lang="en-US" dirty="0" err="1"/>
              <a:t>Courtot</a:t>
            </a:r>
            <a:r>
              <a:rPr lang="en-US" dirty="0"/>
              <a:t> M, Diehl AD, Dooley DM, Duncan WD, Harris NL, </a:t>
            </a:r>
            <a:r>
              <a:rPr lang="en-US" dirty="0" err="1"/>
              <a:t>Haendel</a:t>
            </a:r>
            <a:r>
              <a:rPr lang="en-US" dirty="0"/>
              <a:t> MA, Lewis SE, Natale DA, </a:t>
            </a:r>
            <a:r>
              <a:rPr lang="en-US" dirty="0" err="1"/>
              <a:t>Osumi</a:t>
            </a:r>
            <a:r>
              <a:rPr lang="en-US" dirty="0"/>
              <a:t>-Sutherland D, </a:t>
            </a:r>
            <a:r>
              <a:rPr lang="en-US" dirty="0" err="1"/>
              <a:t>Ruttenberg</a:t>
            </a:r>
            <a:r>
              <a:rPr lang="en-US" dirty="0"/>
              <a:t> A, </a:t>
            </a:r>
            <a:r>
              <a:rPr lang="en-US" dirty="0" err="1"/>
              <a:t>Schriml</a:t>
            </a:r>
            <a:r>
              <a:rPr lang="en-US" dirty="0"/>
              <a:t> LM, Smith B, </a:t>
            </a:r>
            <a:r>
              <a:rPr lang="en-US" dirty="0" err="1"/>
              <a:t>Stoeckert</a:t>
            </a:r>
            <a:r>
              <a:rPr lang="en-US" dirty="0"/>
              <a:t> CJ Jr, </a:t>
            </a:r>
            <a:r>
              <a:rPr lang="en-US" dirty="0" err="1"/>
              <a:t>Vasilevsky</a:t>
            </a:r>
            <a:r>
              <a:rPr lang="en-US" dirty="0"/>
              <a:t> NA, Walls RL, Zheng J, </a:t>
            </a:r>
            <a:r>
              <a:rPr lang="en-US" dirty="0" err="1"/>
              <a:t>Mungall</a:t>
            </a:r>
            <a:r>
              <a:rPr lang="en-US" dirty="0"/>
              <a:t> CJ, Peters B. OBO Foundry in 2021: operationalizing open data principles to evaluate ontologies. Database (Oxford). 2021 Oct 26;2021:baab069. PMID: 34697637 </a:t>
            </a:r>
          </a:p>
          <a:p>
            <a:pPr lvl="1"/>
            <a:r>
              <a:rPr lang="en-US" dirty="0"/>
              <a:t>Capturing consistent ontology metadata in the OBO registry</a:t>
            </a:r>
          </a:p>
          <a:p>
            <a:pPr lvl="1"/>
            <a:r>
              <a:rPr lang="en-US" dirty="0"/>
              <a:t>Defining operating principles for OBO ontologies</a:t>
            </a:r>
          </a:p>
          <a:p>
            <a:pPr lvl="1"/>
            <a:r>
              <a:rPr lang="en-US" dirty="0"/>
              <a:t>Establishing a framework for automatic evaluation of ontology metadata</a:t>
            </a:r>
          </a:p>
          <a:p>
            <a:r>
              <a:rPr lang="en-US" dirty="0"/>
              <a:t>Aids in being FAIR (Findable, Accessible, Interoperable, Reusable)</a:t>
            </a:r>
          </a:p>
          <a:p>
            <a:r>
              <a:rPr lang="en-US" dirty="0"/>
              <a:t>Not there yet but tools, tutorials, and communication platforms in place.</a:t>
            </a:r>
          </a:p>
          <a:p>
            <a:pPr lvl="1"/>
            <a:endParaRPr lang="en-US" dirty="0"/>
          </a:p>
          <a:p>
            <a:endParaRPr lang="en-US" b="1" dirty="0"/>
          </a:p>
          <a:p>
            <a:endParaRPr lang="en-US" dirty="0"/>
          </a:p>
        </p:txBody>
      </p:sp>
      <p:pic>
        <p:nvPicPr>
          <p:cNvPr id="4" name="Picture 3" descr="Diagram&#10;&#10;Description automatically generated">
            <a:extLst>
              <a:ext uri="{FF2B5EF4-FFF2-40B4-BE49-F238E27FC236}">
                <a16:creationId xmlns:a16="http://schemas.microsoft.com/office/drawing/2014/main" id="{BBD394B9-96A1-E44A-AF66-5F1056775C90}"/>
              </a:ext>
            </a:extLst>
          </p:cNvPr>
          <p:cNvPicPr/>
          <p:nvPr/>
        </p:nvPicPr>
        <p:blipFill>
          <a:blip r:embed="rId3"/>
          <a:stretch>
            <a:fillRect/>
          </a:stretch>
        </p:blipFill>
        <p:spPr>
          <a:xfrm>
            <a:off x="152400" y="1825626"/>
            <a:ext cx="4707467" cy="4351338"/>
          </a:xfrm>
          <a:prstGeom prst="rect">
            <a:avLst/>
          </a:prstGeom>
        </p:spPr>
      </p:pic>
      <p:pic>
        <p:nvPicPr>
          <p:cNvPr id="6" name="Picture 5">
            <a:extLst>
              <a:ext uri="{FF2B5EF4-FFF2-40B4-BE49-F238E27FC236}">
                <a16:creationId xmlns:a16="http://schemas.microsoft.com/office/drawing/2014/main" id="{3ABF3129-D503-BE4B-B313-451674CC6ABF}"/>
              </a:ext>
            </a:extLst>
          </p:cNvPr>
          <p:cNvPicPr>
            <a:picLocks noChangeAspect="1"/>
          </p:cNvPicPr>
          <p:nvPr/>
        </p:nvPicPr>
        <p:blipFill>
          <a:blip r:embed="rId4"/>
          <a:stretch>
            <a:fillRect/>
          </a:stretch>
        </p:blipFill>
        <p:spPr>
          <a:xfrm>
            <a:off x="4767578" y="1809219"/>
            <a:ext cx="7390553" cy="4182532"/>
          </a:xfrm>
          <a:prstGeom prst="rect">
            <a:avLst/>
          </a:prstGeom>
        </p:spPr>
      </p:pic>
    </p:spTree>
    <p:extLst>
      <p:ext uri="{BB962C8B-B14F-4D97-AF65-F5344CB8AC3E}">
        <p14:creationId xmlns:p14="http://schemas.microsoft.com/office/powerpoint/2010/main" val="18164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2195-8AF2-544F-A2FD-91437DC2242F}"/>
              </a:ext>
            </a:extLst>
          </p:cNvPr>
          <p:cNvSpPr>
            <a:spLocks noGrp="1"/>
          </p:cNvSpPr>
          <p:nvPr>
            <p:ph type="title"/>
          </p:nvPr>
        </p:nvSpPr>
        <p:spPr/>
        <p:txBody>
          <a:bodyPr/>
          <a:lstStyle/>
          <a:p>
            <a:r>
              <a:rPr lang="en-US" dirty="0"/>
              <a:t>Challenge of interoperating with other communities</a:t>
            </a:r>
          </a:p>
        </p:txBody>
      </p:sp>
      <p:sp>
        <p:nvSpPr>
          <p:cNvPr id="3" name="Content Placeholder 2">
            <a:extLst>
              <a:ext uri="{FF2B5EF4-FFF2-40B4-BE49-F238E27FC236}">
                <a16:creationId xmlns:a16="http://schemas.microsoft.com/office/drawing/2014/main" id="{2E4BB943-206A-FB40-852F-988E4D0226A4}"/>
              </a:ext>
            </a:extLst>
          </p:cNvPr>
          <p:cNvSpPr>
            <a:spLocks noGrp="1"/>
          </p:cNvSpPr>
          <p:nvPr>
            <p:ph idx="1"/>
          </p:nvPr>
        </p:nvSpPr>
        <p:spPr/>
        <p:txBody>
          <a:bodyPr>
            <a:normAutofit/>
          </a:bodyPr>
          <a:lstStyle/>
          <a:p>
            <a:r>
              <a:rPr lang="en-US" dirty="0"/>
              <a:t>Criteria for joining the OBO Foundry. </a:t>
            </a:r>
          </a:p>
          <a:p>
            <a:pPr lvl="1"/>
            <a:r>
              <a:rPr lang="en-US" dirty="0"/>
              <a:t>Scope: Use case relevant to life sciences.</a:t>
            </a:r>
          </a:p>
          <a:p>
            <a:pPr lvl="1"/>
            <a:r>
              <a:rPr lang="en-US" dirty="0"/>
              <a:t>Balance of inclusion and quality. </a:t>
            </a:r>
          </a:p>
          <a:p>
            <a:pPr lvl="1"/>
            <a:r>
              <a:rPr lang="en-US" dirty="0"/>
              <a:t>SOP for reviewers on new ontology requests is now available at https://</a:t>
            </a:r>
            <a:r>
              <a:rPr lang="en-US" dirty="0" err="1"/>
              <a:t>obofoundry.org</a:t>
            </a:r>
            <a:r>
              <a:rPr lang="en-US" dirty="0"/>
              <a:t>/docs/</a:t>
            </a:r>
            <a:r>
              <a:rPr lang="en-US" dirty="0" err="1"/>
              <a:t>SOP.html</a:t>
            </a:r>
            <a:r>
              <a:rPr lang="en-US" dirty="0"/>
              <a:t> (open for improvement).</a:t>
            </a:r>
          </a:p>
          <a:p>
            <a:r>
              <a:rPr lang="en-US" dirty="0"/>
              <a:t>Ontology / Semantic web communities:</a:t>
            </a:r>
          </a:p>
          <a:p>
            <a:pPr lvl="1"/>
            <a:r>
              <a:rPr lang="en-US" dirty="0"/>
              <a:t>Interoperability of OBOF principles and tools with other standards. </a:t>
            </a:r>
          </a:p>
          <a:p>
            <a:pPr lvl="1"/>
            <a:r>
              <a:rPr lang="en-US" dirty="0"/>
              <a:t>What are they? What are current connections? ENVO yes but Financial Industry Business Ontology (FIBO)? SNOMED? FHIR?</a:t>
            </a:r>
          </a:p>
          <a:p>
            <a:pPr lvl="1"/>
            <a:r>
              <a:rPr lang="en-US" dirty="0"/>
              <a:t>Presence at ICBO / joint conferences (e.g., with US2TS this year) has been a step in the right direction but unclear what progress comes of that. </a:t>
            </a:r>
          </a:p>
          <a:p>
            <a:endParaRPr lang="en-US" dirty="0"/>
          </a:p>
          <a:p>
            <a:endParaRPr lang="en-US" dirty="0"/>
          </a:p>
        </p:txBody>
      </p:sp>
    </p:spTree>
    <p:extLst>
      <p:ext uri="{BB962C8B-B14F-4D97-AF65-F5344CB8AC3E}">
        <p14:creationId xmlns:p14="http://schemas.microsoft.com/office/powerpoint/2010/main" val="626024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6613-AD05-1947-8F70-3D97F6F79F05}"/>
              </a:ext>
            </a:extLst>
          </p:cNvPr>
          <p:cNvSpPr>
            <a:spLocks noGrp="1"/>
          </p:cNvSpPr>
          <p:nvPr>
            <p:ph type="title"/>
          </p:nvPr>
        </p:nvSpPr>
        <p:spPr/>
        <p:txBody>
          <a:bodyPr>
            <a:normAutofit/>
          </a:bodyPr>
          <a:lstStyle/>
          <a:p>
            <a:r>
              <a:rPr lang="en-US" dirty="0"/>
              <a:t>Applying ontology-driven tools on real-world data: The TURBO story</a:t>
            </a:r>
          </a:p>
        </p:txBody>
      </p:sp>
      <p:sp>
        <p:nvSpPr>
          <p:cNvPr id="3" name="Content Placeholder 2">
            <a:extLst>
              <a:ext uri="{FF2B5EF4-FFF2-40B4-BE49-F238E27FC236}">
                <a16:creationId xmlns:a16="http://schemas.microsoft.com/office/drawing/2014/main" id="{080D08DC-E603-2D43-8866-459A10CCE066}"/>
              </a:ext>
            </a:extLst>
          </p:cNvPr>
          <p:cNvSpPr>
            <a:spLocks noGrp="1"/>
          </p:cNvSpPr>
          <p:nvPr>
            <p:ph idx="1"/>
          </p:nvPr>
        </p:nvSpPr>
        <p:spPr>
          <a:xfrm>
            <a:off x="838200" y="1825624"/>
            <a:ext cx="10515600" cy="4711653"/>
          </a:xfrm>
        </p:spPr>
        <p:txBody>
          <a:bodyPr>
            <a:normAutofit lnSpcReduction="10000"/>
          </a:bodyPr>
          <a:lstStyle/>
          <a:p>
            <a:r>
              <a:rPr lang="en-US" dirty="0"/>
              <a:t>Real-World Data (RWD): "data relating to patient health status and/or the delivery of health care routinely collected from a variety of sources.” </a:t>
            </a:r>
          </a:p>
          <a:p>
            <a:pPr lvl="1"/>
            <a:r>
              <a:rPr lang="en-US" dirty="0"/>
              <a:t>https://</a:t>
            </a:r>
            <a:r>
              <a:rPr lang="en-US" dirty="0" err="1"/>
              <a:t>www.fda.gov</a:t>
            </a:r>
            <a:r>
              <a:rPr lang="en-US" dirty="0"/>
              <a:t>/science-research/science-and-research-special-topics/real-world-evidence</a:t>
            </a:r>
          </a:p>
          <a:p>
            <a:pPr lvl="1"/>
            <a:r>
              <a:rPr lang="en-US" dirty="0"/>
              <a:t>Also RWD is typically messy! (inconsistent in use of fields and incomplete)</a:t>
            </a:r>
          </a:p>
          <a:p>
            <a:r>
              <a:rPr lang="en-US" dirty="0"/>
              <a:t>Billing codes (ICD) and problem lists (SNOMED, LOINC) capture the category for describing the patient diagnoses and findings but don’t provide a representation of the patient and the clinical experience (or a biobank specimen and its history and status).</a:t>
            </a:r>
          </a:p>
          <a:p>
            <a:r>
              <a:rPr lang="en-US" dirty="0"/>
              <a:t>Biobank and clinical data needs harmonization and integration with other data and are</a:t>
            </a:r>
            <a:r>
              <a:rPr lang="en-US" b="1" dirty="0"/>
              <a:t> focused on individuals </a:t>
            </a:r>
            <a:r>
              <a:rPr lang="en-US" dirty="0"/>
              <a:t>so a good </a:t>
            </a:r>
            <a:r>
              <a:rPr lang="en-US" dirty="0" err="1"/>
              <a:t>ABox</a:t>
            </a:r>
            <a:r>
              <a:rPr lang="en-US" dirty="0"/>
              <a:t> fit.</a:t>
            </a:r>
          </a:p>
          <a:p>
            <a:endParaRPr lang="en-US" dirty="0"/>
          </a:p>
        </p:txBody>
      </p:sp>
    </p:spTree>
    <p:extLst>
      <p:ext uri="{BB962C8B-B14F-4D97-AF65-F5344CB8AC3E}">
        <p14:creationId xmlns:p14="http://schemas.microsoft.com/office/powerpoint/2010/main" val="1769315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2195-8AF2-544F-A2FD-91437DC2242F}"/>
              </a:ext>
            </a:extLst>
          </p:cNvPr>
          <p:cNvSpPr>
            <a:spLocks noGrp="1"/>
          </p:cNvSpPr>
          <p:nvPr>
            <p:ph type="title"/>
          </p:nvPr>
        </p:nvSpPr>
        <p:spPr/>
        <p:txBody>
          <a:bodyPr>
            <a:normAutofit/>
          </a:bodyPr>
          <a:lstStyle/>
          <a:p>
            <a:r>
              <a:rPr lang="en-US" dirty="0"/>
              <a:t>Real-world data on individuals can best be represented as triples and captured as graphs</a:t>
            </a:r>
          </a:p>
        </p:txBody>
      </p:sp>
      <p:sp>
        <p:nvSpPr>
          <p:cNvPr id="3" name="Content Placeholder 2">
            <a:extLst>
              <a:ext uri="{FF2B5EF4-FFF2-40B4-BE49-F238E27FC236}">
                <a16:creationId xmlns:a16="http://schemas.microsoft.com/office/drawing/2014/main" id="{2E4BB943-206A-FB40-852F-988E4D0226A4}"/>
              </a:ext>
            </a:extLst>
          </p:cNvPr>
          <p:cNvSpPr>
            <a:spLocks noGrp="1"/>
          </p:cNvSpPr>
          <p:nvPr>
            <p:ph idx="1"/>
          </p:nvPr>
        </p:nvSpPr>
        <p:spPr>
          <a:xfrm>
            <a:off x="409434" y="1815152"/>
            <a:ext cx="9021169" cy="4361811"/>
          </a:xfrm>
        </p:spPr>
        <p:txBody>
          <a:bodyPr>
            <a:normAutofit fontScale="92500"/>
          </a:bodyPr>
          <a:lstStyle/>
          <a:p>
            <a:r>
              <a:rPr lang="en-US" dirty="0"/>
              <a:t>Including relations enables making explicit the implicit connections between data records.</a:t>
            </a:r>
          </a:p>
          <a:p>
            <a:pPr lvl="1"/>
            <a:r>
              <a:rPr lang="en-US" dirty="0"/>
              <a:t>Triples provide a mechanism to accomplish this:</a:t>
            </a:r>
          </a:p>
          <a:p>
            <a:pPr lvl="2"/>
            <a:r>
              <a:rPr lang="en-US" dirty="0"/>
              <a:t>&lt;subject&gt; &lt;predicate&gt; &lt;object&gt;</a:t>
            </a:r>
          </a:p>
          <a:p>
            <a:pPr lvl="1"/>
            <a:r>
              <a:rPr lang="en-US" dirty="0"/>
              <a:t>&lt;patient1&gt; obo:RO_0000056#participates_in &lt;HCE1&gt;</a:t>
            </a:r>
          </a:p>
          <a:p>
            <a:pPr lvl="1"/>
            <a:r>
              <a:rPr lang="en-US" dirty="0"/>
              <a:t>&lt;HCE1&gt; </a:t>
            </a:r>
            <a:r>
              <a:rPr lang="en-US" dirty="0" err="1"/>
              <a:t>rdfs:type</a:t>
            </a:r>
            <a:r>
              <a:rPr lang="en-US" dirty="0"/>
              <a:t> &lt;obo:OGMS_0000097#’health care encounter’&gt;</a:t>
            </a:r>
          </a:p>
          <a:p>
            <a:pPr marL="0" indent="0">
              <a:buNone/>
            </a:pPr>
            <a:endParaRPr lang="en-US" dirty="0"/>
          </a:p>
          <a:p>
            <a:r>
              <a:rPr lang="en-US" b="1" i="1" dirty="0"/>
              <a:t>Modeling of real-world data is best done by ontological realism.</a:t>
            </a:r>
            <a:r>
              <a:rPr lang="en-US" b="1" i="1" dirty="0">
                <a:solidFill>
                  <a:srgbClr val="FF0000"/>
                </a:solidFill>
              </a:rPr>
              <a:t>*</a:t>
            </a:r>
          </a:p>
          <a:p>
            <a:pPr lvl="1"/>
            <a:r>
              <a:rPr lang="en-US" dirty="0"/>
              <a:t>Transforms data from different sources (and typically different schemas) to a common representation of what happened in the real world.</a:t>
            </a:r>
          </a:p>
          <a:p>
            <a:endParaRPr lang="en-US" dirty="0"/>
          </a:p>
        </p:txBody>
      </p:sp>
      <p:sp>
        <p:nvSpPr>
          <p:cNvPr id="4" name="Oval 3">
            <a:extLst>
              <a:ext uri="{FF2B5EF4-FFF2-40B4-BE49-F238E27FC236}">
                <a16:creationId xmlns:a16="http://schemas.microsoft.com/office/drawing/2014/main" id="{3D5F8A0C-869A-774D-B997-EEFAFD6AEE63}"/>
              </a:ext>
            </a:extLst>
          </p:cNvPr>
          <p:cNvSpPr/>
          <p:nvPr/>
        </p:nvSpPr>
        <p:spPr>
          <a:xfrm>
            <a:off x="8488908" y="2715904"/>
            <a:ext cx="1378424" cy="11191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patient1</a:t>
            </a:r>
          </a:p>
        </p:txBody>
      </p:sp>
      <p:sp>
        <p:nvSpPr>
          <p:cNvPr id="5" name="Oval 4">
            <a:extLst>
              <a:ext uri="{FF2B5EF4-FFF2-40B4-BE49-F238E27FC236}">
                <a16:creationId xmlns:a16="http://schemas.microsoft.com/office/drawing/2014/main" id="{B12BF214-4C5B-BA4B-BAB4-5D51894D130C}"/>
              </a:ext>
            </a:extLst>
          </p:cNvPr>
          <p:cNvSpPr/>
          <p:nvPr/>
        </p:nvSpPr>
        <p:spPr>
          <a:xfrm>
            <a:off x="10647535" y="2704528"/>
            <a:ext cx="1378424" cy="11191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HCE1</a:t>
            </a:r>
          </a:p>
        </p:txBody>
      </p:sp>
      <p:cxnSp>
        <p:nvCxnSpPr>
          <p:cNvPr id="7" name="Straight Arrow Connector 6">
            <a:extLst>
              <a:ext uri="{FF2B5EF4-FFF2-40B4-BE49-F238E27FC236}">
                <a16:creationId xmlns:a16="http://schemas.microsoft.com/office/drawing/2014/main" id="{A0D88D19-001C-604C-BC49-E702E38DAB48}"/>
              </a:ext>
            </a:extLst>
          </p:cNvPr>
          <p:cNvCxnSpPr>
            <a:stCxn id="4" idx="6"/>
            <a:endCxn id="5" idx="2"/>
          </p:cNvCxnSpPr>
          <p:nvPr/>
        </p:nvCxnSpPr>
        <p:spPr>
          <a:xfrm flipV="1">
            <a:off x="9867332" y="3264087"/>
            <a:ext cx="780203" cy="11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9E6A0E9-60C5-CF4B-91BF-464015A62CA5}"/>
              </a:ext>
            </a:extLst>
          </p:cNvPr>
          <p:cNvSpPr/>
          <p:nvPr/>
        </p:nvSpPr>
        <p:spPr>
          <a:xfrm>
            <a:off x="10674831" y="4371829"/>
            <a:ext cx="1378424" cy="11191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Health care encounter</a:t>
            </a:r>
          </a:p>
        </p:txBody>
      </p:sp>
      <p:cxnSp>
        <p:nvCxnSpPr>
          <p:cNvPr id="10" name="Straight Arrow Connector 9">
            <a:extLst>
              <a:ext uri="{FF2B5EF4-FFF2-40B4-BE49-F238E27FC236}">
                <a16:creationId xmlns:a16="http://schemas.microsoft.com/office/drawing/2014/main" id="{71DF8DB9-B59A-7844-97ED-6D8E0E5FDED0}"/>
              </a:ext>
            </a:extLst>
          </p:cNvPr>
          <p:cNvCxnSpPr>
            <a:stCxn id="5" idx="4"/>
            <a:endCxn id="8" idx="0"/>
          </p:cNvCxnSpPr>
          <p:nvPr/>
        </p:nvCxnSpPr>
        <p:spPr>
          <a:xfrm>
            <a:off x="11336747" y="3823646"/>
            <a:ext cx="27296" cy="548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B165A8-6F32-F744-8B55-26740C3587F3}"/>
              </a:ext>
            </a:extLst>
          </p:cNvPr>
          <p:cNvSpPr txBox="1"/>
          <p:nvPr/>
        </p:nvSpPr>
        <p:spPr>
          <a:xfrm>
            <a:off x="9493159" y="2519622"/>
            <a:ext cx="1578381" cy="369332"/>
          </a:xfrm>
          <a:prstGeom prst="rect">
            <a:avLst/>
          </a:prstGeom>
          <a:noFill/>
        </p:spPr>
        <p:txBody>
          <a:bodyPr wrap="none" rtlCol="0">
            <a:spAutoFit/>
          </a:bodyPr>
          <a:lstStyle/>
          <a:p>
            <a:r>
              <a:rPr lang="en-US" i="1" dirty="0" err="1"/>
              <a:t>participates_in</a:t>
            </a:r>
            <a:endParaRPr lang="en-US" i="1" dirty="0"/>
          </a:p>
        </p:txBody>
      </p:sp>
      <p:sp>
        <p:nvSpPr>
          <p:cNvPr id="13" name="TextBox 12">
            <a:extLst>
              <a:ext uri="{FF2B5EF4-FFF2-40B4-BE49-F238E27FC236}">
                <a16:creationId xmlns:a16="http://schemas.microsoft.com/office/drawing/2014/main" id="{AC074D0C-C45B-BC40-8A4D-187C7248B8C8}"/>
              </a:ext>
            </a:extLst>
          </p:cNvPr>
          <p:cNvSpPr txBox="1"/>
          <p:nvPr/>
        </p:nvSpPr>
        <p:spPr>
          <a:xfrm>
            <a:off x="10563368" y="3920313"/>
            <a:ext cx="603050" cy="369332"/>
          </a:xfrm>
          <a:prstGeom prst="rect">
            <a:avLst/>
          </a:prstGeom>
          <a:noFill/>
        </p:spPr>
        <p:txBody>
          <a:bodyPr wrap="none" rtlCol="0">
            <a:spAutoFit/>
          </a:bodyPr>
          <a:lstStyle/>
          <a:p>
            <a:r>
              <a:rPr lang="en-US" i="1" dirty="0"/>
              <a:t>type</a:t>
            </a:r>
          </a:p>
        </p:txBody>
      </p:sp>
      <p:sp>
        <p:nvSpPr>
          <p:cNvPr id="6" name="TextBox 5">
            <a:extLst>
              <a:ext uri="{FF2B5EF4-FFF2-40B4-BE49-F238E27FC236}">
                <a16:creationId xmlns:a16="http://schemas.microsoft.com/office/drawing/2014/main" id="{11EB1F67-6D75-EC46-8ED6-F07FF52F9991}"/>
              </a:ext>
            </a:extLst>
          </p:cNvPr>
          <p:cNvSpPr txBox="1"/>
          <p:nvPr/>
        </p:nvSpPr>
        <p:spPr>
          <a:xfrm>
            <a:off x="5315218" y="6171142"/>
            <a:ext cx="6347379" cy="646331"/>
          </a:xfrm>
          <a:prstGeom prst="rect">
            <a:avLst/>
          </a:prstGeom>
          <a:noFill/>
        </p:spPr>
        <p:txBody>
          <a:bodyPr wrap="none" rtlCol="0">
            <a:spAutoFit/>
          </a:bodyPr>
          <a:lstStyle/>
          <a:p>
            <a:r>
              <a:rPr lang="en-US" dirty="0" err="1">
                <a:solidFill>
                  <a:srgbClr val="FF0000"/>
                </a:solidFill>
              </a:rPr>
              <a:t>Ceusters</a:t>
            </a:r>
            <a:r>
              <a:rPr lang="en-US" dirty="0">
                <a:solidFill>
                  <a:srgbClr val="FF0000"/>
                </a:solidFill>
              </a:rPr>
              <a:t>. The place of Referent Tracking in Biomedical Informatics</a:t>
            </a:r>
          </a:p>
          <a:p>
            <a:r>
              <a:rPr lang="en-US" dirty="0">
                <a:solidFill>
                  <a:srgbClr val="FF0000"/>
                </a:solidFill>
              </a:rPr>
              <a:t> https://</a:t>
            </a:r>
            <a:r>
              <a:rPr lang="en-US" dirty="0" err="1">
                <a:solidFill>
                  <a:srgbClr val="FF0000"/>
                </a:solidFill>
              </a:rPr>
              <a:t>osf.io</a:t>
            </a:r>
            <a:r>
              <a:rPr lang="en-US" dirty="0">
                <a:solidFill>
                  <a:srgbClr val="FF0000"/>
                </a:solidFill>
              </a:rPr>
              <a:t>/q8hts/</a:t>
            </a:r>
          </a:p>
        </p:txBody>
      </p:sp>
    </p:spTree>
    <p:extLst>
      <p:ext uri="{BB962C8B-B14F-4D97-AF65-F5344CB8AC3E}">
        <p14:creationId xmlns:p14="http://schemas.microsoft.com/office/powerpoint/2010/main" val="2888353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a:xfrm>
            <a:off x="195482" y="0"/>
            <a:ext cx="11887200" cy="1812833"/>
          </a:xfrm>
        </p:spPr>
        <p:txBody>
          <a:bodyPr/>
          <a:lstStyle/>
          <a:p>
            <a:pPr algn="ctr"/>
            <a:r>
              <a:rPr lang="en-US" altLang="en-US" dirty="0" err="1"/>
              <a:t>PennTURBO</a:t>
            </a:r>
            <a:r>
              <a:rPr lang="en-US" altLang="en-US" dirty="0"/>
              <a:t> aims to facilitate clinical research through semantically rich representations of RWD</a:t>
            </a:r>
          </a:p>
        </p:txBody>
      </p:sp>
      <p:sp>
        <p:nvSpPr>
          <p:cNvPr id="1147907" name="Rectangle 3"/>
          <p:cNvSpPr>
            <a:spLocks noGrp="1" noChangeArrowheads="1"/>
          </p:cNvSpPr>
          <p:nvPr>
            <p:ph idx="1"/>
          </p:nvPr>
        </p:nvSpPr>
        <p:spPr>
          <a:xfrm>
            <a:off x="1978026" y="1792704"/>
            <a:ext cx="8322113" cy="1489505"/>
          </a:xfrm>
        </p:spPr>
        <p:txBody>
          <a:bodyPr>
            <a:normAutofit/>
          </a:bodyPr>
          <a:lstStyle/>
          <a:p>
            <a:r>
              <a:rPr lang="en-US" sz="3200" dirty="0"/>
              <a:t>TURBO stands for </a:t>
            </a:r>
            <a:r>
              <a:rPr lang="en-US" sz="3200" dirty="0">
                <a:solidFill>
                  <a:srgbClr val="0070C0"/>
                </a:solidFill>
              </a:rPr>
              <a:t>Transforming and Unifying Research with Biomedical Ontologies</a:t>
            </a:r>
            <a:r>
              <a:rPr lang="en-US" sz="3200" dirty="0"/>
              <a:t>. </a:t>
            </a:r>
          </a:p>
          <a:p>
            <a:pPr marL="0" indent="0">
              <a:buNone/>
            </a:pPr>
            <a:endParaRPr lang="en-US" sz="3200" i="1" dirty="0">
              <a:latin typeface="Times New Roman" panose="02020603050405020304" pitchFamily="18" charset="0"/>
              <a:cs typeface="Times New Roman" panose="02020603050405020304" pitchFamily="18" charset="0"/>
            </a:endParaRPr>
          </a:p>
          <a:p>
            <a:pPr marL="0" indent="0">
              <a:buNone/>
            </a:pPr>
            <a:endParaRPr lang="en-US" sz="3200" i="1" dirty="0">
              <a:latin typeface="Times New Roman" panose="02020603050405020304" pitchFamily="18" charset="0"/>
              <a:cs typeface="Times New Roman" panose="02020603050405020304" pitchFamily="18" charset="0"/>
            </a:endParaRPr>
          </a:p>
          <a:p>
            <a:pPr marL="0" indent="0">
              <a:buNone/>
            </a:pPr>
            <a:endParaRPr lang="en-US" sz="3200" i="1" dirty="0">
              <a:latin typeface="Times New Roman" panose="02020603050405020304" pitchFamily="18" charset="0"/>
              <a:cs typeface="Times New Roman" panose="02020603050405020304" pitchFamily="18" charset="0"/>
            </a:endParaRPr>
          </a:p>
        </p:txBody>
      </p:sp>
      <p:sp>
        <p:nvSpPr>
          <p:cNvPr id="2" name="Rectangle 1"/>
          <p:cNvSpPr/>
          <p:nvPr/>
        </p:nvSpPr>
        <p:spPr>
          <a:xfrm>
            <a:off x="2596311" y="3141763"/>
            <a:ext cx="8893802" cy="2862322"/>
          </a:xfrm>
          <a:prstGeom prst="rect">
            <a:avLst/>
          </a:prstGeom>
        </p:spPr>
        <p:txBody>
          <a:bodyPr wrap="square">
            <a:spAutoFit/>
          </a:bodyPr>
          <a:lstStyle/>
          <a:p>
            <a:r>
              <a:rPr lang="en-US" sz="2000" b="1" i="1" dirty="0">
                <a:latin typeface="Times New Roman" panose="02020603050405020304" pitchFamily="18" charset="0"/>
                <a:cs typeface="Times New Roman" panose="02020603050405020304" pitchFamily="18" charset="0"/>
              </a:rPr>
              <a:t>Transform</a:t>
            </a:r>
            <a:r>
              <a:rPr lang="en-US" sz="2000" i="1" dirty="0">
                <a:latin typeface="Times New Roman" panose="02020603050405020304" pitchFamily="18" charset="0"/>
                <a:cs typeface="Times New Roman" panose="02020603050405020304" pitchFamily="18" charset="0"/>
              </a:rPr>
              <a:t> relational data to graphs gaining flexibility of queries</a:t>
            </a:r>
          </a:p>
          <a:p>
            <a:r>
              <a:rPr lang="en-US" sz="2000" b="1" i="1" dirty="0">
                <a:latin typeface="Times New Roman" panose="02020603050405020304" pitchFamily="18" charset="0"/>
                <a:cs typeface="Times New Roman" panose="02020603050405020304" pitchFamily="18" charset="0"/>
              </a:rPr>
              <a:t>Unify</a:t>
            </a:r>
            <a:r>
              <a:rPr lang="en-US" sz="2000" i="1" dirty="0">
                <a:latin typeface="Times New Roman" panose="02020603050405020304" pitchFamily="18" charset="0"/>
                <a:cs typeface="Times New Roman" panose="02020603050405020304" pitchFamily="18" charset="0"/>
              </a:rPr>
              <a:t> data from different sources through alignment to reality (what data is about)</a:t>
            </a:r>
          </a:p>
          <a:p>
            <a:r>
              <a:rPr lang="en-US" sz="2000" b="1" i="1" dirty="0">
                <a:latin typeface="Times New Roman" panose="02020603050405020304" pitchFamily="18" charset="0"/>
                <a:cs typeface="Times New Roman" panose="02020603050405020304" pitchFamily="18" charset="0"/>
              </a:rPr>
              <a:t>Research</a:t>
            </a:r>
            <a:r>
              <a:rPr lang="en-US" sz="2000" i="1" dirty="0">
                <a:latin typeface="Times New Roman" panose="02020603050405020304" pitchFamily="18" charset="0"/>
                <a:cs typeface="Times New Roman" panose="02020603050405020304" pitchFamily="18" charset="0"/>
              </a:rPr>
              <a:t> is supported by tracking provenance of data processing and integration</a:t>
            </a:r>
          </a:p>
          <a:p>
            <a:r>
              <a:rPr lang="en-US" sz="2000" b="1" i="1" dirty="0">
                <a:latin typeface="Times New Roman" panose="02020603050405020304" pitchFamily="18" charset="0"/>
                <a:cs typeface="Times New Roman" panose="02020603050405020304" pitchFamily="18" charset="0"/>
              </a:rPr>
              <a:t>Biomedical Ontologies </a:t>
            </a:r>
            <a:r>
              <a:rPr lang="en-US" sz="2000" i="1" dirty="0">
                <a:latin typeface="Times New Roman" panose="02020603050405020304" pitchFamily="18" charset="0"/>
                <a:cs typeface="Times New Roman" panose="02020603050405020304" pitchFamily="18" charset="0"/>
              </a:rPr>
              <a:t>provide computable hierarchies and connections.</a:t>
            </a:r>
          </a:p>
          <a:p>
            <a:endParaRPr lang="en-US" sz="2000" i="1" dirty="0">
              <a:latin typeface="Times New Roman" panose="02020603050405020304" pitchFamily="18" charset="0"/>
              <a:cs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TURBO can find patients based on demographics (e.g., sex, BMI), diagnosis related to a disease class (e.g., lung cancer), medications prescribed (e.g., opioid orders), lab test results (e.g., blood glucose measurements), and representation in specific resources (e.g., Penn Medicine Biobank, the Penn Cancer Registry).</a:t>
            </a:r>
          </a:p>
        </p:txBody>
      </p:sp>
      <p:pic>
        <p:nvPicPr>
          <p:cNvPr id="5" name="Picture 4">
            <a:extLst>
              <a:ext uri="{FF2B5EF4-FFF2-40B4-BE49-F238E27FC236}">
                <a16:creationId xmlns:a16="http://schemas.microsoft.com/office/drawing/2014/main" id="{D80DDC27-8B73-5747-A594-5F92A2F2D342}"/>
              </a:ext>
            </a:extLst>
          </p:cNvPr>
          <p:cNvPicPr>
            <a:picLocks noChangeAspect="1"/>
          </p:cNvPicPr>
          <p:nvPr/>
        </p:nvPicPr>
        <p:blipFill>
          <a:blip r:embed="rId3"/>
          <a:stretch>
            <a:fillRect/>
          </a:stretch>
        </p:blipFill>
        <p:spPr>
          <a:xfrm>
            <a:off x="163630" y="1792704"/>
            <a:ext cx="1814396" cy="1839951"/>
          </a:xfrm>
          <a:prstGeom prst="rect">
            <a:avLst/>
          </a:prstGeom>
        </p:spPr>
      </p:pic>
    </p:spTree>
    <p:extLst>
      <p:ext uri="{BB962C8B-B14F-4D97-AF65-F5344CB8AC3E}">
        <p14:creationId xmlns:p14="http://schemas.microsoft.com/office/powerpoint/2010/main" val="1946901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1668" y="3095565"/>
            <a:ext cx="731786" cy="731786"/>
          </a:xfrm>
          <a:prstGeom prst="rect">
            <a:avLst/>
          </a:prstGeom>
        </p:spPr>
      </p:pic>
      <p:sp>
        <p:nvSpPr>
          <p:cNvPr id="2" name="Title 1"/>
          <p:cNvSpPr>
            <a:spLocks noGrp="1"/>
          </p:cNvSpPr>
          <p:nvPr>
            <p:ph type="title"/>
          </p:nvPr>
        </p:nvSpPr>
        <p:spPr>
          <a:xfrm>
            <a:off x="170285" y="125381"/>
            <a:ext cx="11907984" cy="1325563"/>
          </a:xfrm>
        </p:spPr>
        <p:txBody>
          <a:bodyPr>
            <a:normAutofit/>
          </a:bodyPr>
          <a:lstStyle/>
          <a:p>
            <a:r>
              <a:rPr lang="en-US" sz="4000" dirty="0" err="1"/>
              <a:t>PennTURBO</a:t>
            </a:r>
            <a:r>
              <a:rPr lang="en-US" sz="4000" dirty="0"/>
              <a:t> is comprised of three major components:</a:t>
            </a:r>
            <a:br>
              <a:rPr lang="en-US" sz="4000" dirty="0"/>
            </a:br>
            <a:r>
              <a:rPr lang="en-US" sz="4000" dirty="0"/>
              <a:t>Carnival, Knowledge graphs, and the Semantic Engine.</a:t>
            </a:r>
          </a:p>
        </p:txBody>
      </p:sp>
      <p:sp>
        <p:nvSpPr>
          <p:cNvPr id="6" name="Round Diagonal Corner Rectangle 5"/>
          <p:cNvSpPr/>
          <p:nvPr/>
        </p:nvSpPr>
        <p:spPr>
          <a:xfrm>
            <a:off x="4345757" y="2140179"/>
            <a:ext cx="1417908" cy="1288975"/>
          </a:xfrm>
          <a:prstGeom prst="round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solidFill>
                  <a:schemeClr val="tx1"/>
                </a:solidFill>
              </a:rPr>
              <a:t>Carnival</a:t>
            </a:r>
          </a:p>
          <a:p>
            <a:pPr algn="ctr"/>
            <a:r>
              <a:rPr lang="en-US" sz="1200" i="1" dirty="0">
                <a:solidFill>
                  <a:schemeClr val="tx1"/>
                </a:solidFill>
              </a:rPr>
              <a:t>Harmonize data into property graph, </a:t>
            </a:r>
          </a:p>
          <a:p>
            <a:pPr algn="ctr"/>
            <a:r>
              <a:rPr lang="en-US" sz="1200" i="1" dirty="0">
                <a:solidFill>
                  <a:schemeClr val="tx1"/>
                </a:solidFill>
              </a:rPr>
              <a:t>Return graphs and reports</a:t>
            </a:r>
          </a:p>
        </p:txBody>
      </p:sp>
      <p:sp>
        <p:nvSpPr>
          <p:cNvPr id="7" name="Round Diagonal Corner Rectangle 6"/>
          <p:cNvSpPr/>
          <p:nvPr/>
        </p:nvSpPr>
        <p:spPr>
          <a:xfrm>
            <a:off x="1470544" y="2089196"/>
            <a:ext cx="1503336" cy="1107838"/>
          </a:xfrm>
          <a:prstGeom prst="round2DiagRect">
            <a:avLst/>
          </a:prstGeom>
          <a:solidFill>
            <a:schemeClr val="accent1">
              <a:lumMod val="40000"/>
              <a:lumOff val="60000"/>
            </a:schemeClr>
          </a:solidFill>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a:solidFill>
                  <a:schemeClr val="tx1"/>
                </a:solidFill>
              </a:rPr>
              <a:t>TurboKG</a:t>
            </a:r>
            <a:r>
              <a:rPr lang="en-US" b="1" dirty="0">
                <a:solidFill>
                  <a:schemeClr val="tx1"/>
                </a:solidFill>
              </a:rPr>
              <a:t> API</a:t>
            </a:r>
          </a:p>
          <a:p>
            <a:pPr algn="ctr"/>
            <a:r>
              <a:rPr lang="en-US" sz="1200" i="1" dirty="0">
                <a:solidFill>
                  <a:schemeClr val="tx1"/>
                </a:solidFill>
              </a:rPr>
              <a:t>Query the Turbo </a:t>
            </a:r>
            <a:r>
              <a:rPr lang="en-US" sz="1200" i="1" dirty="0" err="1">
                <a:solidFill>
                  <a:schemeClr val="tx1"/>
                </a:solidFill>
              </a:rPr>
              <a:t>Knowledgegraph</a:t>
            </a:r>
            <a:endParaRPr lang="en-US" sz="1200" i="1" dirty="0">
              <a:solidFill>
                <a:schemeClr val="tx1"/>
              </a:solidFill>
            </a:endParaRPr>
          </a:p>
        </p:txBody>
      </p:sp>
      <p:sp>
        <p:nvSpPr>
          <p:cNvPr id="8" name="Round Diagonal Corner Rectangle 7"/>
          <p:cNvSpPr/>
          <p:nvPr/>
        </p:nvSpPr>
        <p:spPr>
          <a:xfrm>
            <a:off x="7241646" y="2120891"/>
            <a:ext cx="1525952" cy="1308263"/>
          </a:xfrm>
          <a:prstGeom prst="round2DiagRect">
            <a:avLst/>
          </a:prstGeom>
          <a:solidFill>
            <a:schemeClr val="accent6">
              <a:lumMod val="40000"/>
              <a:lumOff val="60000"/>
            </a:schemeClr>
          </a:solidFill>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a:solidFill>
                  <a:schemeClr val="tx1"/>
                </a:solidFill>
              </a:rPr>
              <a:t>Semantic Engine</a:t>
            </a:r>
          </a:p>
          <a:p>
            <a:pPr algn="ctr"/>
            <a:r>
              <a:rPr lang="en-US" sz="1200" i="1" dirty="0">
                <a:solidFill>
                  <a:schemeClr val="tx1"/>
                </a:solidFill>
              </a:rPr>
              <a:t>Transform simple instance data to OBO compliant RDF</a:t>
            </a:r>
          </a:p>
        </p:txBody>
      </p:sp>
      <p:sp>
        <p:nvSpPr>
          <p:cNvPr id="10" name="Right Arrow 9">
            <a:extLst>
              <a:ext uri="{FF2B5EF4-FFF2-40B4-BE49-F238E27FC236}">
                <a16:creationId xmlns:a16="http://schemas.microsoft.com/office/drawing/2014/main" id="{A82E3D75-0291-DD42-A810-C00D1BBA4EF0}"/>
              </a:ext>
            </a:extLst>
          </p:cNvPr>
          <p:cNvSpPr/>
          <p:nvPr/>
        </p:nvSpPr>
        <p:spPr>
          <a:xfrm rot="10800000">
            <a:off x="3196727" y="2521690"/>
            <a:ext cx="1011921" cy="525952"/>
          </a:xfrm>
          <a:prstGeom prst="rightArrow">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ight Arrow 10">
            <a:extLst>
              <a:ext uri="{FF2B5EF4-FFF2-40B4-BE49-F238E27FC236}">
                <a16:creationId xmlns:a16="http://schemas.microsoft.com/office/drawing/2014/main" id="{A82E3D75-0291-DD42-A810-C00D1BBA4EF0}"/>
              </a:ext>
            </a:extLst>
          </p:cNvPr>
          <p:cNvSpPr/>
          <p:nvPr/>
        </p:nvSpPr>
        <p:spPr>
          <a:xfrm>
            <a:off x="8901280" y="2416606"/>
            <a:ext cx="1011921" cy="525952"/>
          </a:xfrm>
          <a:prstGeom prst="rightArrow">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Flowchart: Magnetic Disk 15"/>
          <p:cNvSpPr/>
          <p:nvPr/>
        </p:nvSpPr>
        <p:spPr>
          <a:xfrm>
            <a:off x="432300" y="3678011"/>
            <a:ext cx="2541579" cy="2170323"/>
          </a:xfrm>
          <a:prstGeom prst="flowChartMagneticDisk">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Turbo </a:t>
            </a:r>
            <a:r>
              <a:rPr lang="en-US" b="1" dirty="0" err="1">
                <a:solidFill>
                  <a:schemeClr val="tx1"/>
                </a:solidFill>
              </a:rPr>
              <a:t>KnowledgeGraph</a:t>
            </a:r>
            <a:endParaRPr lang="en-US" b="1" dirty="0">
              <a:solidFill>
                <a:schemeClr val="tx1"/>
              </a:solidFill>
            </a:endParaRPr>
          </a:p>
          <a:p>
            <a:pPr algn="ctr"/>
            <a:r>
              <a:rPr lang="en-US" sz="1200" i="1" dirty="0">
                <a:solidFill>
                  <a:schemeClr val="tx1"/>
                </a:solidFill>
              </a:rPr>
              <a:t>Static RDF triple store that contains connected knowledge about diseases, meds, labs, and assays.  Does not contain individual level patient data.</a:t>
            </a:r>
            <a:endParaRPr lang="en-US" b="1" dirty="0">
              <a:solidFill>
                <a:schemeClr val="tx1"/>
              </a:solidFill>
            </a:endParaRPr>
          </a:p>
        </p:txBody>
      </p:sp>
      <p:sp>
        <p:nvSpPr>
          <p:cNvPr id="17" name="Right Arrow 16">
            <a:extLst>
              <a:ext uri="{FF2B5EF4-FFF2-40B4-BE49-F238E27FC236}">
                <a16:creationId xmlns:a16="http://schemas.microsoft.com/office/drawing/2014/main" id="{A82E3D75-0291-DD42-A810-C00D1BBA4EF0}"/>
              </a:ext>
            </a:extLst>
          </p:cNvPr>
          <p:cNvSpPr/>
          <p:nvPr/>
        </p:nvSpPr>
        <p:spPr>
          <a:xfrm rot="7898880">
            <a:off x="1682758" y="3208189"/>
            <a:ext cx="494474" cy="487471"/>
          </a:xfrm>
          <a:prstGeom prst="rightArrow">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Double Wave 17"/>
          <p:cNvSpPr/>
          <p:nvPr/>
        </p:nvSpPr>
        <p:spPr>
          <a:xfrm>
            <a:off x="3676321" y="4195865"/>
            <a:ext cx="3939310" cy="1748005"/>
          </a:xfrm>
          <a:prstGeom prst="doubleWave">
            <a:avLst/>
          </a:prstGeom>
          <a:ln/>
        </p:spPr>
        <p:style>
          <a:lnRef idx="2">
            <a:schemeClr val="accent2"/>
          </a:lnRef>
          <a:fillRef idx="1">
            <a:schemeClr val="lt1"/>
          </a:fillRef>
          <a:effectRef idx="0">
            <a:schemeClr val="accent2"/>
          </a:effectRef>
          <a:fontRef idx="minor">
            <a:schemeClr val="dk1"/>
          </a:fontRef>
        </p:style>
        <p:txBody>
          <a:bodyPr numCol="1" rtlCol="0" anchor="ctr"/>
          <a:lstStyle/>
          <a:p>
            <a:pPr algn="ctr"/>
            <a:r>
              <a:rPr lang="en-US" b="1" dirty="0"/>
              <a:t>Data Sources</a:t>
            </a:r>
          </a:p>
          <a:p>
            <a:pPr marL="285750" indent="-285750">
              <a:buFont typeface="Arial" panose="020B0604020202020204" pitchFamily="34" charset="0"/>
              <a:buChar char="•"/>
            </a:pPr>
            <a:r>
              <a:rPr lang="en-US" dirty="0"/>
              <a:t>RDMS</a:t>
            </a:r>
          </a:p>
          <a:p>
            <a:pPr marL="285750" indent="-285750">
              <a:buFont typeface="Arial" panose="020B0604020202020204" pitchFamily="34" charset="0"/>
              <a:buChar char="•"/>
            </a:pPr>
            <a:r>
              <a:rPr lang="en-US" dirty="0"/>
              <a:t>Flat files</a:t>
            </a:r>
          </a:p>
          <a:p>
            <a:pPr marL="285750" indent="-285750">
              <a:buFont typeface="Arial" panose="020B0604020202020204" pitchFamily="34" charset="0"/>
              <a:buChar char="•"/>
            </a:pPr>
            <a:r>
              <a:rPr lang="en-US" i="1" dirty="0"/>
              <a:t>EPIC</a:t>
            </a:r>
          </a:p>
          <a:p>
            <a:pPr marL="285750" indent="-285750">
              <a:buFont typeface="Arial" panose="020B0604020202020204" pitchFamily="34" charset="0"/>
              <a:buChar char="•"/>
            </a:pPr>
            <a:r>
              <a:rPr lang="en-US" i="1" dirty="0"/>
              <a:t>OMOP</a:t>
            </a:r>
          </a:p>
          <a:p>
            <a:pPr marL="285750" indent="-285750">
              <a:buFont typeface="Arial" panose="020B0604020202020204" pitchFamily="34" charset="0"/>
              <a:buChar char="•"/>
            </a:pPr>
            <a:r>
              <a:rPr lang="en-US" i="1" dirty="0" err="1"/>
              <a:t>RedCap</a:t>
            </a:r>
            <a:endParaRPr lang="en-US" i="1" dirty="0"/>
          </a:p>
          <a:p>
            <a:pPr marL="285750" indent="-285750">
              <a:buFont typeface="Arial" panose="020B0604020202020204" pitchFamily="34" charset="0"/>
              <a:buChar char="•"/>
            </a:pPr>
            <a:endParaRPr lang="en-US" dirty="0"/>
          </a:p>
        </p:txBody>
      </p:sp>
      <p:sp>
        <p:nvSpPr>
          <p:cNvPr id="19" name="Right Arrow 18">
            <a:extLst>
              <a:ext uri="{FF2B5EF4-FFF2-40B4-BE49-F238E27FC236}">
                <a16:creationId xmlns:a16="http://schemas.microsoft.com/office/drawing/2014/main" id="{A82E3D75-0291-DD42-A810-C00D1BBA4EF0}"/>
              </a:ext>
            </a:extLst>
          </p:cNvPr>
          <p:cNvSpPr/>
          <p:nvPr/>
        </p:nvSpPr>
        <p:spPr>
          <a:xfrm rot="16200000">
            <a:off x="4765094" y="3538066"/>
            <a:ext cx="570612" cy="525952"/>
          </a:xfrm>
          <a:prstGeom prst="rightArrow">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Right Arrow 19">
            <a:extLst>
              <a:ext uri="{FF2B5EF4-FFF2-40B4-BE49-F238E27FC236}">
                <a16:creationId xmlns:a16="http://schemas.microsoft.com/office/drawing/2014/main" id="{A82E3D75-0291-DD42-A810-C00D1BBA4EF0}"/>
              </a:ext>
            </a:extLst>
          </p:cNvPr>
          <p:cNvSpPr/>
          <p:nvPr/>
        </p:nvSpPr>
        <p:spPr>
          <a:xfrm>
            <a:off x="5962361" y="2502258"/>
            <a:ext cx="1011921" cy="525952"/>
          </a:xfrm>
          <a:prstGeom prst="rightArrow">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lowchart: Magnetic Disk 20"/>
          <p:cNvSpPr/>
          <p:nvPr/>
        </p:nvSpPr>
        <p:spPr>
          <a:xfrm>
            <a:off x="10046883" y="1809675"/>
            <a:ext cx="1098999" cy="1132883"/>
          </a:xfrm>
          <a:prstGeom prst="flowChartMagneticDisk">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Cohort Graph </a:t>
            </a:r>
          </a:p>
        </p:txBody>
      </p:sp>
      <p:sp>
        <p:nvSpPr>
          <p:cNvPr id="22" name="Flowchart: Magnetic Disk 21"/>
          <p:cNvSpPr/>
          <p:nvPr/>
        </p:nvSpPr>
        <p:spPr>
          <a:xfrm>
            <a:off x="8235541" y="3305322"/>
            <a:ext cx="1052821" cy="1034660"/>
          </a:xfrm>
          <a:prstGeom prst="flowChartMagneticDisk">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TURBO Ontology</a:t>
            </a:r>
          </a:p>
        </p:txBody>
      </p:sp>
      <p:sp>
        <p:nvSpPr>
          <p:cNvPr id="23" name="Flowchart: Magnetic Disk 22"/>
          <p:cNvSpPr/>
          <p:nvPr/>
        </p:nvSpPr>
        <p:spPr>
          <a:xfrm>
            <a:off x="10199283" y="1962075"/>
            <a:ext cx="1098999" cy="1132883"/>
          </a:xfrm>
          <a:prstGeom prst="flowChartMagneticDisk">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Cohort Graph </a:t>
            </a:r>
          </a:p>
        </p:txBody>
      </p:sp>
      <p:sp>
        <p:nvSpPr>
          <p:cNvPr id="24" name="Flowchart: Magnetic Disk 23"/>
          <p:cNvSpPr/>
          <p:nvPr/>
        </p:nvSpPr>
        <p:spPr>
          <a:xfrm>
            <a:off x="10031431" y="2259530"/>
            <a:ext cx="1098999" cy="1132883"/>
          </a:xfrm>
          <a:prstGeom prst="flowChartMagneticDisk">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Cohort Graph </a:t>
            </a:r>
          </a:p>
        </p:txBody>
      </p:sp>
      <p:sp>
        <p:nvSpPr>
          <p:cNvPr id="25" name="Flowchart: Magnetic Disk 24"/>
          <p:cNvSpPr/>
          <p:nvPr/>
        </p:nvSpPr>
        <p:spPr>
          <a:xfrm>
            <a:off x="10253735" y="2528516"/>
            <a:ext cx="1098999" cy="1132883"/>
          </a:xfrm>
          <a:prstGeom prst="flowChartMagneticDisk">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Cohort Graphs </a:t>
            </a:r>
          </a:p>
        </p:txBody>
      </p:sp>
      <p:sp>
        <p:nvSpPr>
          <p:cNvPr id="30" name="Can 29"/>
          <p:cNvSpPr/>
          <p:nvPr/>
        </p:nvSpPr>
        <p:spPr>
          <a:xfrm>
            <a:off x="5719198" y="4453852"/>
            <a:ext cx="394324" cy="51005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095" y="4567553"/>
            <a:ext cx="661713" cy="661713"/>
          </a:xfrm>
          <a:prstGeom prst="rect">
            <a:avLst/>
          </a:prstGeom>
        </p:spPr>
      </p:pic>
      <p:pic>
        <p:nvPicPr>
          <p:cNvPr id="32" name="Picture 31" descr="A close up of a logo&#10;&#10;Description automatically generated">
            <a:extLst>
              <a:ext uri="{FF2B5EF4-FFF2-40B4-BE49-F238E27FC236}">
                <a16:creationId xmlns:a16="http://schemas.microsoft.com/office/drawing/2014/main" id="{83589B62-3775-374D-83BF-671096D76B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0627" y="5071638"/>
            <a:ext cx="603468" cy="603468"/>
          </a:xfrm>
          <a:prstGeom prst="rect">
            <a:avLst/>
          </a:prstGeom>
        </p:spPr>
      </p:pic>
      <p:sp>
        <p:nvSpPr>
          <p:cNvPr id="3" name="Rectangle 2">
            <a:extLst>
              <a:ext uri="{FF2B5EF4-FFF2-40B4-BE49-F238E27FC236}">
                <a16:creationId xmlns:a16="http://schemas.microsoft.com/office/drawing/2014/main" id="{E6390A3B-1AC3-6944-B1F8-0BA2D41876E6}"/>
              </a:ext>
            </a:extLst>
          </p:cNvPr>
          <p:cNvSpPr/>
          <p:nvPr/>
        </p:nvSpPr>
        <p:spPr>
          <a:xfrm>
            <a:off x="3437369" y="1484358"/>
            <a:ext cx="3120662" cy="461665"/>
          </a:xfrm>
          <a:prstGeom prst="rect">
            <a:avLst/>
          </a:prstGeom>
          <a:solidFill>
            <a:schemeClr val="accent4"/>
          </a:solidFill>
        </p:spPr>
        <p:txBody>
          <a:bodyPr wrap="none">
            <a:spAutoFit/>
          </a:bodyPr>
          <a:lstStyle/>
          <a:p>
            <a:r>
              <a:rPr lang="en-US" sz="2400" dirty="0"/>
              <a:t>Carnival data integrator</a:t>
            </a:r>
          </a:p>
        </p:txBody>
      </p:sp>
      <p:sp>
        <p:nvSpPr>
          <p:cNvPr id="4" name="Rectangle 3">
            <a:extLst>
              <a:ext uri="{FF2B5EF4-FFF2-40B4-BE49-F238E27FC236}">
                <a16:creationId xmlns:a16="http://schemas.microsoft.com/office/drawing/2014/main" id="{30AB4815-8708-F444-BE9C-3A69AB03344B}"/>
              </a:ext>
            </a:extLst>
          </p:cNvPr>
          <p:cNvSpPr/>
          <p:nvPr/>
        </p:nvSpPr>
        <p:spPr>
          <a:xfrm>
            <a:off x="170284" y="6144645"/>
            <a:ext cx="8031942" cy="461665"/>
          </a:xfrm>
          <a:prstGeom prst="rect">
            <a:avLst/>
          </a:prstGeom>
          <a:solidFill>
            <a:schemeClr val="accent1">
              <a:lumMod val="40000"/>
              <a:lumOff val="60000"/>
            </a:schemeClr>
          </a:solidFill>
        </p:spPr>
        <p:txBody>
          <a:bodyPr wrap="none">
            <a:spAutoFit/>
          </a:bodyPr>
          <a:lstStyle/>
          <a:p>
            <a:r>
              <a:rPr lang="en-US" sz="2400" dirty="0" err="1"/>
              <a:t>Knowledgegraphs</a:t>
            </a:r>
            <a:r>
              <a:rPr lang="en-US" sz="2400" dirty="0"/>
              <a:t> linking ontologies to searchable fields in EHR</a:t>
            </a:r>
          </a:p>
        </p:txBody>
      </p:sp>
      <p:sp>
        <p:nvSpPr>
          <p:cNvPr id="5" name="Rectangle 4">
            <a:extLst>
              <a:ext uri="{FF2B5EF4-FFF2-40B4-BE49-F238E27FC236}">
                <a16:creationId xmlns:a16="http://schemas.microsoft.com/office/drawing/2014/main" id="{46BCB628-3F26-B745-ACD8-BCDF1AA62428}"/>
              </a:ext>
            </a:extLst>
          </p:cNvPr>
          <p:cNvSpPr/>
          <p:nvPr/>
        </p:nvSpPr>
        <p:spPr>
          <a:xfrm>
            <a:off x="8024884" y="4483666"/>
            <a:ext cx="3963678" cy="1200329"/>
          </a:xfrm>
          <a:prstGeom prst="rect">
            <a:avLst/>
          </a:prstGeom>
          <a:solidFill>
            <a:schemeClr val="accent6">
              <a:lumMod val="40000"/>
              <a:lumOff val="60000"/>
            </a:schemeClr>
          </a:solidFill>
        </p:spPr>
        <p:txBody>
          <a:bodyPr wrap="square">
            <a:spAutoFit/>
          </a:bodyPr>
          <a:lstStyle/>
          <a:p>
            <a:r>
              <a:rPr lang="en-US" sz="2400" dirty="0"/>
              <a:t>Generator of patient cohort graph database (Semantic Engine)</a:t>
            </a:r>
          </a:p>
        </p:txBody>
      </p:sp>
    </p:spTree>
    <p:extLst>
      <p:ext uri="{BB962C8B-B14F-4D97-AF65-F5344CB8AC3E}">
        <p14:creationId xmlns:p14="http://schemas.microsoft.com/office/powerpoint/2010/main" val="584368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7D9F-3629-A44B-BB23-B81320C74B88}"/>
              </a:ext>
            </a:extLst>
          </p:cNvPr>
          <p:cNvSpPr>
            <a:spLocks noGrp="1"/>
          </p:cNvSpPr>
          <p:nvPr>
            <p:ph type="title"/>
          </p:nvPr>
        </p:nvSpPr>
        <p:spPr/>
        <p:txBody>
          <a:bodyPr>
            <a:normAutofit fontScale="90000"/>
          </a:bodyPr>
          <a:lstStyle/>
          <a:p>
            <a:r>
              <a:rPr lang="en-US" dirty="0"/>
              <a:t>The Semantic Engine uses a graph specification for allowable triples based on the TURBO Ontology</a:t>
            </a:r>
          </a:p>
        </p:txBody>
      </p:sp>
      <p:sp>
        <p:nvSpPr>
          <p:cNvPr id="3" name="Content Placeholder 2">
            <a:extLst>
              <a:ext uri="{FF2B5EF4-FFF2-40B4-BE49-F238E27FC236}">
                <a16:creationId xmlns:a16="http://schemas.microsoft.com/office/drawing/2014/main" id="{9B9CA71C-30DC-BC40-9E96-1D51E5C2947F}"/>
              </a:ext>
            </a:extLst>
          </p:cNvPr>
          <p:cNvSpPr>
            <a:spLocks noGrp="1"/>
          </p:cNvSpPr>
          <p:nvPr>
            <p:ph idx="1"/>
          </p:nvPr>
        </p:nvSpPr>
        <p:spPr/>
        <p:txBody>
          <a:bodyPr/>
          <a:lstStyle/>
          <a:p>
            <a:r>
              <a:rPr lang="en-US" dirty="0"/>
              <a:t>Application ontology that imports terms from &gt; 20 OBOF ontologies.</a:t>
            </a:r>
          </a:p>
          <a:p>
            <a:r>
              <a:rPr lang="en-US" dirty="0"/>
              <a:t>Also includes TURBO project terms</a:t>
            </a:r>
          </a:p>
          <a:p>
            <a:pPr lvl="1"/>
            <a:r>
              <a:rPr lang="en-US" dirty="0"/>
              <a:t>“TURBO assertion making process” : A planned process that takes a datum as input and has a </a:t>
            </a:r>
            <a:r>
              <a:rPr lang="en-US" dirty="0" err="1"/>
              <a:t>rdf:Statement</a:t>
            </a:r>
            <a:r>
              <a:rPr lang="en-US" dirty="0"/>
              <a:t> as output. (used to track various </a:t>
            </a:r>
            <a:r>
              <a:rPr lang="en-US" dirty="0" err="1"/>
              <a:t>recodings</a:t>
            </a:r>
            <a:r>
              <a:rPr lang="en-US" dirty="0"/>
              <a:t>)</a:t>
            </a:r>
          </a:p>
          <a:p>
            <a:r>
              <a:rPr lang="en-US" dirty="0"/>
              <a:t>Originally built using </a:t>
            </a:r>
            <a:r>
              <a:rPr lang="en-US" dirty="0" err="1"/>
              <a:t>Ontodog</a:t>
            </a:r>
            <a:r>
              <a:rPr lang="en-US" dirty="0"/>
              <a:t> (started based on the Ontology for Biobanking - OBIB) and </a:t>
            </a:r>
            <a:r>
              <a:rPr lang="en-US" dirty="0" err="1"/>
              <a:t>Ontofox</a:t>
            </a:r>
            <a:r>
              <a:rPr lang="en-US" dirty="0"/>
              <a:t> (for imports).</a:t>
            </a:r>
          </a:p>
          <a:p>
            <a:r>
              <a:rPr lang="en-US" dirty="0"/>
              <a:t>Made a release this year with the Ontology Development Kit (ODK).</a:t>
            </a:r>
          </a:p>
          <a:p>
            <a:pPr lvl="1"/>
            <a:r>
              <a:rPr lang="en-US" dirty="0"/>
              <a:t>https://</a:t>
            </a:r>
            <a:r>
              <a:rPr lang="en-US" dirty="0" err="1"/>
              <a:t>github.com</a:t>
            </a:r>
            <a:r>
              <a:rPr lang="en-US" dirty="0"/>
              <a:t>/</a:t>
            </a:r>
            <a:r>
              <a:rPr lang="en-US" dirty="0" err="1"/>
              <a:t>PennTURBO</a:t>
            </a:r>
            <a:r>
              <a:rPr lang="en-US" dirty="0"/>
              <a:t>/turbo-ontology/releases/tag/2022-05-09</a:t>
            </a:r>
          </a:p>
        </p:txBody>
      </p:sp>
    </p:spTree>
    <p:extLst>
      <p:ext uri="{BB962C8B-B14F-4D97-AF65-F5344CB8AC3E}">
        <p14:creationId xmlns:p14="http://schemas.microsoft.com/office/powerpoint/2010/main" val="1793797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34C94-C448-DA47-B6FA-C9AB49956929}"/>
              </a:ext>
            </a:extLst>
          </p:cNvPr>
          <p:cNvPicPr>
            <a:picLocks noChangeAspect="1"/>
          </p:cNvPicPr>
          <p:nvPr/>
        </p:nvPicPr>
        <p:blipFill>
          <a:blip r:embed="rId3"/>
          <a:stretch>
            <a:fillRect/>
          </a:stretch>
        </p:blipFill>
        <p:spPr>
          <a:xfrm>
            <a:off x="2633762" y="0"/>
            <a:ext cx="6924475" cy="6858000"/>
          </a:xfrm>
          <a:prstGeom prst="rect">
            <a:avLst/>
          </a:prstGeom>
        </p:spPr>
      </p:pic>
      <p:pic>
        <p:nvPicPr>
          <p:cNvPr id="2" name="Picture 1">
            <a:extLst>
              <a:ext uri="{FF2B5EF4-FFF2-40B4-BE49-F238E27FC236}">
                <a16:creationId xmlns:a16="http://schemas.microsoft.com/office/drawing/2014/main" id="{E17FF6D7-82F1-CE42-9497-01AD8312110C}"/>
              </a:ext>
            </a:extLst>
          </p:cNvPr>
          <p:cNvPicPr>
            <a:picLocks noChangeAspect="1"/>
          </p:cNvPicPr>
          <p:nvPr/>
        </p:nvPicPr>
        <p:blipFill>
          <a:blip r:embed="rId4"/>
          <a:stretch>
            <a:fillRect/>
          </a:stretch>
        </p:blipFill>
        <p:spPr>
          <a:xfrm>
            <a:off x="227608" y="0"/>
            <a:ext cx="2373630" cy="2373630"/>
          </a:xfrm>
          <a:prstGeom prst="rect">
            <a:avLst/>
          </a:prstGeom>
        </p:spPr>
      </p:pic>
      <p:pic>
        <p:nvPicPr>
          <p:cNvPr id="3" name="Picture 2">
            <a:extLst>
              <a:ext uri="{FF2B5EF4-FFF2-40B4-BE49-F238E27FC236}">
                <a16:creationId xmlns:a16="http://schemas.microsoft.com/office/drawing/2014/main" id="{E509996A-6747-1944-BEB4-8C419B0AE83D}"/>
              </a:ext>
            </a:extLst>
          </p:cNvPr>
          <p:cNvPicPr>
            <a:picLocks noChangeAspect="1"/>
          </p:cNvPicPr>
          <p:nvPr/>
        </p:nvPicPr>
        <p:blipFill>
          <a:blip r:embed="rId5"/>
          <a:stretch>
            <a:fillRect/>
          </a:stretch>
        </p:blipFill>
        <p:spPr>
          <a:xfrm>
            <a:off x="9768840" y="1623695"/>
            <a:ext cx="2153920" cy="2153920"/>
          </a:xfrm>
          <a:prstGeom prst="rect">
            <a:avLst/>
          </a:prstGeom>
        </p:spPr>
      </p:pic>
      <p:pic>
        <p:nvPicPr>
          <p:cNvPr id="4" name="Picture 3">
            <a:extLst>
              <a:ext uri="{FF2B5EF4-FFF2-40B4-BE49-F238E27FC236}">
                <a16:creationId xmlns:a16="http://schemas.microsoft.com/office/drawing/2014/main" id="{FF7C8640-C038-3D48-BB5D-429D436A5611}"/>
              </a:ext>
            </a:extLst>
          </p:cNvPr>
          <p:cNvPicPr>
            <a:picLocks noChangeAspect="1"/>
          </p:cNvPicPr>
          <p:nvPr/>
        </p:nvPicPr>
        <p:blipFill>
          <a:blip r:embed="rId6"/>
          <a:stretch>
            <a:fillRect/>
          </a:stretch>
        </p:blipFill>
        <p:spPr>
          <a:xfrm>
            <a:off x="9764183" y="3882390"/>
            <a:ext cx="1970617" cy="2533650"/>
          </a:xfrm>
          <a:prstGeom prst="rect">
            <a:avLst/>
          </a:prstGeom>
        </p:spPr>
      </p:pic>
      <p:pic>
        <p:nvPicPr>
          <p:cNvPr id="6" name="Picture 5">
            <a:extLst>
              <a:ext uri="{FF2B5EF4-FFF2-40B4-BE49-F238E27FC236}">
                <a16:creationId xmlns:a16="http://schemas.microsoft.com/office/drawing/2014/main" id="{685BF2BE-96A3-7849-8C09-8F3A04064ED8}"/>
              </a:ext>
            </a:extLst>
          </p:cNvPr>
          <p:cNvPicPr>
            <a:picLocks noChangeAspect="1"/>
          </p:cNvPicPr>
          <p:nvPr/>
        </p:nvPicPr>
        <p:blipFill>
          <a:blip r:embed="rId7"/>
          <a:stretch>
            <a:fillRect/>
          </a:stretch>
        </p:blipFill>
        <p:spPr>
          <a:xfrm>
            <a:off x="186690" y="4522470"/>
            <a:ext cx="2455467" cy="2327910"/>
          </a:xfrm>
          <a:prstGeom prst="rect">
            <a:avLst/>
          </a:prstGeom>
        </p:spPr>
      </p:pic>
      <p:pic>
        <p:nvPicPr>
          <p:cNvPr id="7" name="Picture 6">
            <a:extLst>
              <a:ext uri="{FF2B5EF4-FFF2-40B4-BE49-F238E27FC236}">
                <a16:creationId xmlns:a16="http://schemas.microsoft.com/office/drawing/2014/main" id="{37C0D090-0AEC-1C44-A6F7-207B4B2B4DC6}"/>
              </a:ext>
            </a:extLst>
          </p:cNvPr>
          <p:cNvPicPr>
            <a:picLocks noChangeAspect="1"/>
          </p:cNvPicPr>
          <p:nvPr/>
        </p:nvPicPr>
        <p:blipFill>
          <a:blip r:embed="rId8"/>
          <a:stretch>
            <a:fillRect/>
          </a:stretch>
        </p:blipFill>
        <p:spPr>
          <a:xfrm>
            <a:off x="227609" y="2325369"/>
            <a:ext cx="2373630" cy="2373630"/>
          </a:xfrm>
          <a:prstGeom prst="rect">
            <a:avLst/>
          </a:prstGeom>
        </p:spPr>
      </p:pic>
    </p:spTree>
    <p:extLst>
      <p:ext uri="{BB962C8B-B14F-4D97-AF65-F5344CB8AC3E}">
        <p14:creationId xmlns:p14="http://schemas.microsoft.com/office/powerpoint/2010/main" val="2720928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9962-9015-1448-A496-A0B3F63E2F65}"/>
              </a:ext>
            </a:extLst>
          </p:cNvPr>
          <p:cNvSpPr>
            <a:spLocks noGrp="1"/>
          </p:cNvSpPr>
          <p:nvPr>
            <p:ph type="title"/>
          </p:nvPr>
        </p:nvSpPr>
        <p:spPr/>
        <p:txBody>
          <a:bodyPr/>
          <a:lstStyle/>
          <a:p>
            <a:r>
              <a:rPr lang="en-US" dirty="0"/>
              <a:t>Explicitly expressing the semantics that are implicit in the data</a:t>
            </a:r>
          </a:p>
        </p:txBody>
      </p:sp>
      <p:pic>
        <p:nvPicPr>
          <p:cNvPr id="5" name="Content Placeholder 4">
            <a:extLst>
              <a:ext uri="{FF2B5EF4-FFF2-40B4-BE49-F238E27FC236}">
                <a16:creationId xmlns:a16="http://schemas.microsoft.com/office/drawing/2014/main" id="{C7856938-E046-C242-9DA4-04EC5C90DD34}"/>
              </a:ext>
            </a:extLst>
          </p:cNvPr>
          <p:cNvPicPr>
            <a:picLocks noGrp="1" noChangeAspect="1"/>
          </p:cNvPicPr>
          <p:nvPr>
            <p:ph idx="1"/>
          </p:nvPr>
        </p:nvPicPr>
        <p:blipFill>
          <a:blip r:embed="rId3"/>
          <a:stretch>
            <a:fillRect/>
          </a:stretch>
        </p:blipFill>
        <p:spPr>
          <a:xfrm>
            <a:off x="838200" y="2188448"/>
            <a:ext cx="10515600" cy="3625691"/>
          </a:xfrm>
        </p:spPr>
      </p:pic>
      <p:sp>
        <p:nvSpPr>
          <p:cNvPr id="3" name="Rectangle 2">
            <a:extLst>
              <a:ext uri="{FF2B5EF4-FFF2-40B4-BE49-F238E27FC236}">
                <a16:creationId xmlns:a16="http://schemas.microsoft.com/office/drawing/2014/main" id="{300BD54C-32C1-054E-AF6E-25F2A5757ECD}"/>
              </a:ext>
            </a:extLst>
          </p:cNvPr>
          <p:cNvSpPr/>
          <p:nvPr/>
        </p:nvSpPr>
        <p:spPr>
          <a:xfrm>
            <a:off x="7342693" y="5814139"/>
            <a:ext cx="3540072" cy="646331"/>
          </a:xfrm>
          <a:prstGeom prst="rect">
            <a:avLst/>
          </a:prstGeom>
        </p:spPr>
        <p:txBody>
          <a:bodyPr wrap="none">
            <a:spAutoFit/>
          </a:bodyPr>
          <a:lstStyle/>
          <a:p>
            <a:r>
              <a:rPr lang="en-US" dirty="0"/>
              <a:t>Differs from ontology in defining </a:t>
            </a:r>
          </a:p>
          <a:p>
            <a:r>
              <a:rPr lang="en-US" dirty="0"/>
              <a:t>only a single way to relate instances</a:t>
            </a:r>
          </a:p>
        </p:txBody>
      </p:sp>
    </p:spTree>
    <p:extLst>
      <p:ext uri="{BB962C8B-B14F-4D97-AF65-F5344CB8AC3E}">
        <p14:creationId xmlns:p14="http://schemas.microsoft.com/office/powerpoint/2010/main" val="3826603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0F3AD-FE3C-8B4E-8717-B6FF4FABC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591" y="-92716"/>
            <a:ext cx="6969004" cy="6969004"/>
          </a:xfrm>
          <a:prstGeom prst="rect">
            <a:avLst/>
          </a:prstGeom>
        </p:spPr>
      </p:pic>
      <p:sp>
        <p:nvSpPr>
          <p:cNvPr id="6" name="TextBox 5">
            <a:extLst>
              <a:ext uri="{FF2B5EF4-FFF2-40B4-BE49-F238E27FC236}">
                <a16:creationId xmlns:a16="http://schemas.microsoft.com/office/drawing/2014/main" id="{E2B5D1EA-662C-984D-A737-E94899D099BD}"/>
              </a:ext>
            </a:extLst>
          </p:cNvPr>
          <p:cNvSpPr txBox="1"/>
          <p:nvPr/>
        </p:nvSpPr>
        <p:spPr>
          <a:xfrm>
            <a:off x="216568" y="2201780"/>
            <a:ext cx="4992023" cy="3477875"/>
          </a:xfrm>
          <a:prstGeom prst="rect">
            <a:avLst/>
          </a:prstGeom>
          <a:noFill/>
        </p:spPr>
        <p:txBody>
          <a:bodyPr wrap="square" rtlCol="0">
            <a:spAutoFit/>
          </a:bodyPr>
          <a:lstStyle/>
          <a:p>
            <a:r>
              <a:rPr lang="en-US" sz="2000" b="1" dirty="0">
                <a:latin typeface="Lato" panose="020F0502020204030203"/>
              </a:rPr>
              <a:t>Clinical picture and therapeutic options</a:t>
            </a:r>
            <a:r>
              <a:rPr lang="en-US" sz="2000" dirty="0">
                <a:latin typeface="Lato" panose="020F0502020204030203"/>
              </a:rPr>
              <a:t>: Patient had a recent myocardial infarction. </a:t>
            </a:r>
            <a:r>
              <a:rPr lang="en-US" sz="2000" dirty="0" err="1">
                <a:latin typeface="Lato" panose="020F0502020204030203"/>
              </a:rPr>
              <a:t>Clopidogrel</a:t>
            </a:r>
            <a:r>
              <a:rPr lang="en-US" sz="2000" dirty="0">
                <a:latin typeface="Lato" panose="020F0502020204030203"/>
              </a:rPr>
              <a:t> was prescribed to inhibit platelet aggregation via P2Y</a:t>
            </a:r>
            <a:r>
              <a:rPr lang="en-US" sz="2000" baseline="-25000" dirty="0">
                <a:latin typeface="Lato" panose="020F0502020204030203"/>
              </a:rPr>
              <a:t>12</a:t>
            </a:r>
            <a:r>
              <a:rPr lang="en-US" sz="2000" dirty="0">
                <a:latin typeface="Lato" panose="020F0502020204030203"/>
              </a:rPr>
              <a:t> antagonism. It was later determined that the patient has the CYP2C19*2/*2 genotype and lacks the enzyme necessary to convert </a:t>
            </a:r>
            <a:r>
              <a:rPr lang="en-US" sz="2000" dirty="0" err="1">
                <a:latin typeface="Lato" panose="020F0502020204030203"/>
              </a:rPr>
              <a:t>Clopidogrel</a:t>
            </a:r>
            <a:r>
              <a:rPr lang="en-US" sz="2000" dirty="0">
                <a:latin typeface="Lato" panose="020F0502020204030203"/>
              </a:rPr>
              <a:t> into its active form. However, the patient is wildtype for CYP2C9, the gene whose product does the analogous conversion for </a:t>
            </a:r>
          </a:p>
          <a:p>
            <a:r>
              <a:rPr lang="en-US" sz="2000" dirty="0">
                <a:latin typeface="Lato" panose="020F0502020204030203"/>
              </a:rPr>
              <a:t>Prasugrel, another P2Y</a:t>
            </a:r>
            <a:r>
              <a:rPr lang="en-US" sz="2000" baseline="-25000" dirty="0">
                <a:latin typeface="Lato" panose="020F0502020204030203"/>
              </a:rPr>
              <a:t>12</a:t>
            </a:r>
            <a:r>
              <a:rPr lang="en-US" sz="2000" dirty="0">
                <a:latin typeface="Lato" panose="020F0502020204030203"/>
              </a:rPr>
              <a:t> inhibitor.</a:t>
            </a:r>
          </a:p>
        </p:txBody>
      </p:sp>
      <p:sp>
        <p:nvSpPr>
          <p:cNvPr id="7" name="TextBox 6">
            <a:extLst>
              <a:ext uri="{FF2B5EF4-FFF2-40B4-BE49-F238E27FC236}">
                <a16:creationId xmlns:a16="http://schemas.microsoft.com/office/drawing/2014/main" id="{36A9B307-4ECF-5049-92E9-35475F764BC7}"/>
              </a:ext>
            </a:extLst>
          </p:cNvPr>
          <p:cNvSpPr txBox="1"/>
          <p:nvPr/>
        </p:nvSpPr>
        <p:spPr>
          <a:xfrm>
            <a:off x="491850" y="199222"/>
            <a:ext cx="5064351" cy="2246769"/>
          </a:xfrm>
          <a:prstGeom prst="rect">
            <a:avLst/>
          </a:prstGeom>
          <a:noFill/>
        </p:spPr>
        <p:txBody>
          <a:bodyPr wrap="square" rtlCol="0">
            <a:spAutoFit/>
          </a:bodyPr>
          <a:lstStyle/>
          <a:p>
            <a:r>
              <a:rPr lang="en-US" sz="2800" b="1" dirty="0">
                <a:solidFill>
                  <a:schemeClr val="tx2">
                    <a:lumMod val="75000"/>
                  </a:schemeClr>
                </a:solidFill>
                <a:latin typeface="+mj-lt"/>
              </a:rPr>
              <a:t>Visualization of a TURBO graph pattern with mock EHR data: CYP2C19*2/*2 MI patient taking </a:t>
            </a:r>
            <a:r>
              <a:rPr lang="en-US" sz="2800" b="1" dirty="0" err="1">
                <a:solidFill>
                  <a:schemeClr val="tx2">
                    <a:lumMod val="75000"/>
                  </a:schemeClr>
                </a:solidFill>
                <a:latin typeface="+mj-lt"/>
              </a:rPr>
              <a:t>Clopidogrel</a:t>
            </a:r>
            <a:r>
              <a:rPr lang="en-US" sz="2800" b="1" dirty="0">
                <a:solidFill>
                  <a:schemeClr val="tx2">
                    <a:lumMod val="75000"/>
                  </a:schemeClr>
                </a:solidFill>
                <a:latin typeface="+mj-lt"/>
              </a:rPr>
              <a:t> </a:t>
            </a:r>
          </a:p>
          <a:p>
            <a:endParaRPr lang="en-US" sz="2800" b="1" dirty="0">
              <a:solidFill>
                <a:schemeClr val="tx2">
                  <a:lumMod val="75000"/>
                </a:schemeClr>
              </a:solidFill>
              <a:latin typeface="Lucida Bright" panose="02040602050505020304" pitchFamily="18" charset="0"/>
            </a:endParaRPr>
          </a:p>
        </p:txBody>
      </p:sp>
    </p:spTree>
    <p:extLst>
      <p:ext uri="{BB962C8B-B14F-4D97-AF65-F5344CB8AC3E}">
        <p14:creationId xmlns:p14="http://schemas.microsoft.com/office/powerpoint/2010/main" val="216853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DA0B-0F6E-FC4C-BCAC-171EBF0E3DDA}"/>
              </a:ext>
            </a:extLst>
          </p:cNvPr>
          <p:cNvSpPr>
            <a:spLocks noGrp="1"/>
          </p:cNvSpPr>
          <p:nvPr>
            <p:ph type="title"/>
          </p:nvPr>
        </p:nvSpPr>
        <p:spPr>
          <a:xfrm>
            <a:off x="838200" y="214997"/>
            <a:ext cx="10515600" cy="1325563"/>
          </a:xfrm>
        </p:spPr>
        <p:txBody>
          <a:bodyPr/>
          <a:lstStyle/>
          <a:p>
            <a:r>
              <a:rPr lang="en-US" dirty="0"/>
              <a:t>Definitions to get us on the same page</a:t>
            </a:r>
          </a:p>
        </p:txBody>
      </p:sp>
      <p:sp>
        <p:nvSpPr>
          <p:cNvPr id="3" name="Content Placeholder 2">
            <a:extLst>
              <a:ext uri="{FF2B5EF4-FFF2-40B4-BE49-F238E27FC236}">
                <a16:creationId xmlns:a16="http://schemas.microsoft.com/office/drawing/2014/main" id="{6598766A-0F67-1E40-953D-B11D95CC49BD}"/>
              </a:ext>
            </a:extLst>
          </p:cNvPr>
          <p:cNvSpPr>
            <a:spLocks noGrp="1"/>
          </p:cNvSpPr>
          <p:nvPr>
            <p:ph idx="1"/>
          </p:nvPr>
        </p:nvSpPr>
        <p:spPr>
          <a:xfrm>
            <a:off x="559562" y="1361499"/>
            <a:ext cx="9247497" cy="4804012"/>
          </a:xfrm>
        </p:spPr>
        <p:txBody>
          <a:bodyPr>
            <a:normAutofit/>
          </a:bodyPr>
          <a:lstStyle/>
          <a:p>
            <a:r>
              <a:rPr lang="en-US" dirty="0"/>
              <a:t>Internationalized Resource Identifier (IRI). A Universal Resource Identifier or URI with an expanded character set.</a:t>
            </a:r>
          </a:p>
          <a:p>
            <a:pPr lvl="1"/>
            <a:r>
              <a:rPr lang="en-US" dirty="0"/>
              <a:t> Identifiers for finding things on the internet. </a:t>
            </a:r>
          </a:p>
          <a:p>
            <a:pPr lvl="1"/>
            <a:r>
              <a:rPr lang="en-US" dirty="0"/>
              <a:t>e.g. http://</a:t>
            </a:r>
            <a:r>
              <a:rPr lang="en-US" dirty="0" err="1"/>
              <a:t>purl.obolibrary.org</a:t>
            </a:r>
            <a:r>
              <a:rPr lang="en-US" dirty="0"/>
              <a:t>/obo/OBI_0000070 or OBO: OBI_0000070</a:t>
            </a:r>
          </a:p>
          <a:p>
            <a:pPr lvl="1"/>
            <a:r>
              <a:rPr lang="en-US" dirty="0"/>
              <a:t>Ontology terms are more than just the label (like “assay”)</a:t>
            </a:r>
          </a:p>
          <a:p>
            <a:r>
              <a:rPr lang="en-US" dirty="0" err="1"/>
              <a:t>TBox</a:t>
            </a:r>
            <a:r>
              <a:rPr lang="en-US" dirty="0"/>
              <a:t> (terminology): Expressions that contain universal statements about classes </a:t>
            </a:r>
            <a:r>
              <a:rPr lang="en-US" dirty="0">
                <a:solidFill>
                  <a:srgbClr val="FF0000"/>
                </a:solidFill>
              </a:rPr>
              <a:t>*</a:t>
            </a:r>
            <a:endParaRPr lang="en-US" dirty="0"/>
          </a:p>
          <a:p>
            <a:r>
              <a:rPr lang="en-US" dirty="0" err="1"/>
              <a:t>ABox</a:t>
            </a:r>
            <a:r>
              <a:rPr lang="en-US" dirty="0"/>
              <a:t> (assertion): Expressions that contain assertions about instances </a:t>
            </a:r>
            <a:r>
              <a:rPr lang="en-US" dirty="0">
                <a:solidFill>
                  <a:srgbClr val="FF0000"/>
                </a:solidFill>
              </a:rPr>
              <a:t>*</a:t>
            </a:r>
            <a:endParaRPr lang="en-US" dirty="0"/>
          </a:p>
          <a:p>
            <a:pPr lvl="1"/>
            <a:endParaRPr lang="en-US" dirty="0"/>
          </a:p>
        </p:txBody>
      </p:sp>
      <p:grpSp>
        <p:nvGrpSpPr>
          <p:cNvPr id="10" name="Group 9">
            <a:extLst>
              <a:ext uri="{FF2B5EF4-FFF2-40B4-BE49-F238E27FC236}">
                <a16:creationId xmlns:a16="http://schemas.microsoft.com/office/drawing/2014/main" id="{0DCAD2F1-AEBD-3A4D-A4B8-1D8D4A5038ED}"/>
              </a:ext>
            </a:extLst>
          </p:cNvPr>
          <p:cNvGrpSpPr/>
          <p:nvPr/>
        </p:nvGrpSpPr>
        <p:grpSpPr>
          <a:xfrm>
            <a:off x="9184945" y="1897765"/>
            <a:ext cx="2742696" cy="2334229"/>
            <a:chOff x="4339987" y="1993297"/>
            <a:chExt cx="2742696" cy="2334229"/>
          </a:xfrm>
        </p:grpSpPr>
        <p:sp>
          <p:nvSpPr>
            <p:cNvPr id="11" name="Cube 10">
              <a:extLst>
                <a:ext uri="{FF2B5EF4-FFF2-40B4-BE49-F238E27FC236}">
                  <a16:creationId xmlns:a16="http://schemas.microsoft.com/office/drawing/2014/main" id="{6EF617CB-1B18-6344-85F3-5E5D5874F9D4}"/>
                </a:ext>
              </a:extLst>
            </p:cNvPr>
            <p:cNvSpPr/>
            <p:nvPr/>
          </p:nvSpPr>
          <p:spPr>
            <a:xfrm>
              <a:off x="4339987" y="1993297"/>
              <a:ext cx="1756533" cy="177348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Ontology</a:t>
              </a:r>
            </a:p>
          </p:txBody>
        </p:sp>
        <p:sp>
          <p:nvSpPr>
            <p:cNvPr id="12" name="TextBox 11">
              <a:extLst>
                <a:ext uri="{FF2B5EF4-FFF2-40B4-BE49-F238E27FC236}">
                  <a16:creationId xmlns:a16="http://schemas.microsoft.com/office/drawing/2014/main" id="{16C637B9-2076-B941-9EBE-E4DE6EC43BFF}"/>
                </a:ext>
              </a:extLst>
            </p:cNvPr>
            <p:cNvSpPr txBox="1"/>
            <p:nvPr/>
          </p:nvSpPr>
          <p:spPr>
            <a:xfrm>
              <a:off x="4523832" y="3865861"/>
              <a:ext cx="694421" cy="461665"/>
            </a:xfrm>
            <a:prstGeom prst="rect">
              <a:avLst/>
            </a:prstGeom>
            <a:noFill/>
          </p:spPr>
          <p:txBody>
            <a:bodyPr wrap="none" rtlCol="0">
              <a:spAutoFit/>
            </a:bodyPr>
            <a:lstStyle/>
            <a:p>
              <a:r>
                <a:rPr lang="en-US" sz="2400" dirty="0"/>
                <a:t> IRIs</a:t>
              </a:r>
            </a:p>
          </p:txBody>
        </p:sp>
        <p:sp>
          <p:nvSpPr>
            <p:cNvPr id="13" name="TextBox 12">
              <a:extLst>
                <a:ext uri="{FF2B5EF4-FFF2-40B4-BE49-F238E27FC236}">
                  <a16:creationId xmlns:a16="http://schemas.microsoft.com/office/drawing/2014/main" id="{7F625BDC-3067-6541-8C00-96B83DE5AABF}"/>
                </a:ext>
              </a:extLst>
            </p:cNvPr>
            <p:cNvSpPr txBox="1"/>
            <p:nvPr/>
          </p:nvSpPr>
          <p:spPr>
            <a:xfrm>
              <a:off x="6100752" y="3345534"/>
              <a:ext cx="790986" cy="461665"/>
            </a:xfrm>
            <a:prstGeom prst="rect">
              <a:avLst/>
            </a:prstGeom>
            <a:noFill/>
          </p:spPr>
          <p:txBody>
            <a:bodyPr wrap="none" rtlCol="0">
              <a:spAutoFit/>
            </a:bodyPr>
            <a:lstStyle/>
            <a:p>
              <a:r>
                <a:rPr lang="en-US" sz="2400" dirty="0" err="1"/>
                <a:t>TBox</a:t>
              </a:r>
              <a:endParaRPr lang="en-US" sz="2400" dirty="0"/>
            </a:p>
          </p:txBody>
        </p:sp>
        <p:sp>
          <p:nvSpPr>
            <p:cNvPr id="14" name="TextBox 13">
              <a:extLst>
                <a:ext uri="{FF2B5EF4-FFF2-40B4-BE49-F238E27FC236}">
                  <a16:creationId xmlns:a16="http://schemas.microsoft.com/office/drawing/2014/main" id="{9C1B2CD1-06A5-D748-A5C9-74DAE963AE25}"/>
                </a:ext>
              </a:extLst>
            </p:cNvPr>
            <p:cNvSpPr txBox="1"/>
            <p:nvPr/>
          </p:nvSpPr>
          <p:spPr>
            <a:xfrm>
              <a:off x="6264446" y="2300741"/>
              <a:ext cx="818237" cy="461665"/>
            </a:xfrm>
            <a:prstGeom prst="rect">
              <a:avLst/>
            </a:prstGeom>
            <a:noFill/>
          </p:spPr>
          <p:txBody>
            <a:bodyPr wrap="none" rtlCol="0">
              <a:spAutoFit/>
            </a:bodyPr>
            <a:lstStyle/>
            <a:p>
              <a:r>
                <a:rPr lang="en-US" sz="2400" dirty="0" err="1"/>
                <a:t>ABox</a:t>
              </a:r>
              <a:endParaRPr lang="en-US" sz="2400" dirty="0"/>
            </a:p>
          </p:txBody>
        </p:sp>
      </p:grpSp>
      <p:sp>
        <p:nvSpPr>
          <p:cNvPr id="15" name="TextBox 14">
            <a:extLst>
              <a:ext uri="{FF2B5EF4-FFF2-40B4-BE49-F238E27FC236}">
                <a16:creationId xmlns:a16="http://schemas.microsoft.com/office/drawing/2014/main" id="{16E391BE-E5C4-BE4A-B6A5-C763DC43D468}"/>
              </a:ext>
            </a:extLst>
          </p:cNvPr>
          <p:cNvSpPr txBox="1"/>
          <p:nvPr/>
        </p:nvSpPr>
        <p:spPr>
          <a:xfrm>
            <a:off x="5513833" y="6122842"/>
            <a:ext cx="6474208" cy="461665"/>
          </a:xfrm>
          <a:prstGeom prst="rect">
            <a:avLst/>
          </a:prstGeom>
          <a:noFill/>
        </p:spPr>
        <p:txBody>
          <a:bodyPr wrap="none" rtlCol="0">
            <a:spAutoFit/>
          </a:bodyPr>
          <a:lstStyle/>
          <a:p>
            <a:r>
              <a:rPr lang="en-US" sz="2400" dirty="0">
                <a:solidFill>
                  <a:srgbClr val="FF0000"/>
                </a:solidFill>
              </a:rPr>
              <a:t>* L. Vogt Journal Biomedical Semantics 2021 12:20</a:t>
            </a:r>
          </a:p>
        </p:txBody>
      </p:sp>
    </p:spTree>
    <p:extLst>
      <p:ext uri="{BB962C8B-B14F-4D97-AF65-F5344CB8AC3E}">
        <p14:creationId xmlns:p14="http://schemas.microsoft.com/office/powerpoint/2010/main" val="2613651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15DD9-C18D-334E-BEFD-2B6C9F8ECC86}"/>
              </a:ext>
            </a:extLst>
          </p:cNvPr>
          <p:cNvSpPr>
            <a:spLocks noGrp="1"/>
          </p:cNvSpPr>
          <p:nvPr>
            <p:ph type="title"/>
          </p:nvPr>
        </p:nvSpPr>
        <p:spPr>
          <a:xfrm>
            <a:off x="180473" y="2001420"/>
            <a:ext cx="2695074" cy="1325563"/>
          </a:xfrm>
        </p:spPr>
        <p:txBody>
          <a:bodyPr>
            <a:noAutofit/>
          </a:bodyPr>
          <a:lstStyle/>
          <a:p>
            <a:r>
              <a:rPr lang="en-US" sz="3200" dirty="0"/>
              <a:t>Data fields currently included in the </a:t>
            </a:r>
            <a:r>
              <a:rPr lang="en-US" sz="3200" dirty="0" err="1"/>
              <a:t>PennTURBO</a:t>
            </a:r>
            <a:r>
              <a:rPr lang="en-US" sz="3200" dirty="0"/>
              <a:t> Group’s clinical data model </a:t>
            </a:r>
          </a:p>
        </p:txBody>
      </p:sp>
      <p:graphicFrame>
        <p:nvGraphicFramePr>
          <p:cNvPr id="4" name="Content Placeholder 3">
            <a:extLst>
              <a:ext uri="{FF2B5EF4-FFF2-40B4-BE49-F238E27FC236}">
                <a16:creationId xmlns:a16="http://schemas.microsoft.com/office/drawing/2014/main" id="{D71A74C4-C86D-F243-8F92-AA519AEBEF5D}"/>
              </a:ext>
            </a:extLst>
          </p:cNvPr>
          <p:cNvGraphicFramePr>
            <a:graphicFrameLocks noGrp="1"/>
          </p:cNvGraphicFramePr>
          <p:nvPr>
            <p:ph idx="1"/>
            <p:extLst/>
          </p:nvPr>
        </p:nvGraphicFramePr>
        <p:xfrm>
          <a:off x="2791326" y="40273"/>
          <a:ext cx="9416718" cy="7720094"/>
        </p:xfrm>
        <a:graphic>
          <a:graphicData uri="http://schemas.openxmlformats.org/drawingml/2006/table">
            <a:tbl>
              <a:tblPr>
                <a:tableStyleId>{5C22544A-7EE6-4342-B048-85BDC9FD1C3A}</a:tableStyleId>
              </a:tblPr>
              <a:tblGrid>
                <a:gridCol w="4981074">
                  <a:extLst>
                    <a:ext uri="{9D8B030D-6E8A-4147-A177-3AD203B41FA5}">
                      <a16:colId xmlns:a16="http://schemas.microsoft.com/office/drawing/2014/main" val="2621166570"/>
                    </a:ext>
                  </a:extLst>
                </a:gridCol>
                <a:gridCol w="4435644">
                  <a:extLst>
                    <a:ext uri="{9D8B030D-6E8A-4147-A177-3AD203B41FA5}">
                      <a16:colId xmlns:a16="http://schemas.microsoft.com/office/drawing/2014/main" val="1135717366"/>
                    </a:ext>
                  </a:extLst>
                </a:gridCol>
              </a:tblGrid>
              <a:tr h="455790">
                <a:tc>
                  <a:txBody>
                    <a:bodyPr/>
                    <a:lstStyle/>
                    <a:p>
                      <a:pPr marL="0" marR="0" algn="ctr">
                        <a:lnSpc>
                          <a:spcPct val="150000"/>
                        </a:lnSpc>
                        <a:spcBef>
                          <a:spcPts val="0"/>
                        </a:spcBef>
                        <a:spcAft>
                          <a:spcPts val="0"/>
                        </a:spcAft>
                      </a:pPr>
                      <a:r>
                        <a:rPr lang="en-US" sz="1600" b="1" dirty="0">
                          <a:effectLst/>
                        </a:rPr>
                        <a:t>Category of Data</a:t>
                      </a:r>
                      <a:endParaRPr lang="en-US" sz="1600" b="1"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tc>
                  <a:txBody>
                    <a:bodyPr/>
                    <a:lstStyle/>
                    <a:p>
                      <a:pPr marL="0" marR="0" algn="ctr">
                        <a:lnSpc>
                          <a:spcPct val="150000"/>
                        </a:lnSpc>
                        <a:spcBef>
                          <a:spcPts val="0"/>
                        </a:spcBef>
                        <a:spcAft>
                          <a:spcPts val="0"/>
                        </a:spcAft>
                      </a:pPr>
                      <a:r>
                        <a:rPr lang="en-US" sz="1600" b="1" dirty="0">
                          <a:effectLst/>
                        </a:rPr>
                        <a:t>Fields Modeled</a:t>
                      </a:r>
                      <a:endParaRPr lang="en-US" sz="1600" b="1"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extLst>
                  <a:ext uri="{0D108BD9-81ED-4DB2-BD59-A6C34878D82A}">
                    <a16:rowId xmlns:a16="http://schemas.microsoft.com/office/drawing/2014/main" val="3818182487"/>
                  </a:ext>
                </a:extLst>
              </a:tr>
              <a:tr h="2822871">
                <a:tc>
                  <a:txBody>
                    <a:bodyPr/>
                    <a:lstStyle/>
                    <a:p>
                      <a:pPr marL="0" marR="0">
                        <a:lnSpc>
                          <a:spcPct val="150000"/>
                        </a:lnSpc>
                        <a:spcBef>
                          <a:spcPts val="0"/>
                        </a:spcBef>
                        <a:spcAft>
                          <a:spcPts val="0"/>
                        </a:spcAft>
                      </a:pPr>
                      <a:r>
                        <a:rPr lang="en-US" sz="1600" dirty="0">
                          <a:effectLst/>
                        </a:rPr>
                        <a:t>Patient demographics and observations</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tc>
                  <a:txBody>
                    <a:bodyPr/>
                    <a:lstStyle/>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Centrally Registered Identifier (CRID)</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Date of Birth</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Gender Identity</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Racial Identity</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Height</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Weight</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BMI</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Systolic Blood Pressure</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Diastolic Blood Pressure</a:t>
                      </a:r>
                      <a:endParaRPr lang="en-US" sz="1600" u="none" strike="noStrike"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extLst>
                  <a:ext uri="{0D108BD9-81ED-4DB2-BD59-A6C34878D82A}">
                    <a16:rowId xmlns:a16="http://schemas.microsoft.com/office/drawing/2014/main" val="1430456032"/>
                  </a:ext>
                </a:extLst>
              </a:tr>
              <a:tr h="671690">
                <a:tc>
                  <a:txBody>
                    <a:bodyPr/>
                    <a:lstStyle/>
                    <a:p>
                      <a:pPr marL="0" marR="0">
                        <a:lnSpc>
                          <a:spcPct val="150000"/>
                        </a:lnSpc>
                        <a:spcBef>
                          <a:spcPts val="0"/>
                        </a:spcBef>
                        <a:spcAft>
                          <a:spcPts val="0"/>
                        </a:spcAft>
                      </a:pPr>
                      <a:r>
                        <a:rPr lang="en-US" sz="1600" dirty="0">
                          <a:effectLst/>
                        </a:rPr>
                        <a:t>Healthcare and Biobank Encounters</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tc>
                  <a:txBody>
                    <a:bodyPr/>
                    <a:lstStyle/>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Encounter Primary Key</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Date of Encounter</a:t>
                      </a:r>
                      <a:endParaRPr lang="en-US" sz="1600" u="none" strike="noStrike"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extLst>
                  <a:ext uri="{0D108BD9-81ED-4DB2-BD59-A6C34878D82A}">
                    <a16:rowId xmlns:a16="http://schemas.microsoft.com/office/drawing/2014/main" val="3207777494"/>
                  </a:ext>
                </a:extLst>
              </a:tr>
              <a:tr h="1433739">
                <a:tc>
                  <a:txBody>
                    <a:bodyPr/>
                    <a:lstStyle/>
                    <a:p>
                      <a:pPr marL="0" marR="0">
                        <a:lnSpc>
                          <a:spcPct val="150000"/>
                        </a:lnSpc>
                        <a:spcBef>
                          <a:spcPts val="0"/>
                        </a:spcBef>
                        <a:spcAft>
                          <a:spcPts val="0"/>
                        </a:spcAft>
                      </a:pPr>
                      <a:r>
                        <a:rPr lang="en-US" sz="1600" dirty="0">
                          <a:effectLst/>
                        </a:rPr>
                        <a:t>Diagnoses</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tc>
                  <a:txBody>
                    <a:bodyPr/>
                    <a:lstStyle/>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Diagnosis Primary Key</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Diagnosis Code</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Diagnosis Code Registry (ICD9, ICD10, SNOMED, etc.)</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Diagnosis Description String</a:t>
                      </a:r>
                      <a:endParaRPr lang="en-US" sz="1600" u="none" strike="noStrike"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extLst>
                  <a:ext uri="{0D108BD9-81ED-4DB2-BD59-A6C34878D82A}">
                    <a16:rowId xmlns:a16="http://schemas.microsoft.com/office/drawing/2014/main" val="849937143"/>
                  </a:ext>
                </a:extLst>
              </a:tr>
              <a:tr h="1433739">
                <a:tc>
                  <a:txBody>
                    <a:bodyPr/>
                    <a:lstStyle/>
                    <a:p>
                      <a:pPr marL="0" marR="0">
                        <a:lnSpc>
                          <a:spcPct val="150000"/>
                        </a:lnSpc>
                        <a:spcBef>
                          <a:spcPts val="0"/>
                        </a:spcBef>
                        <a:spcAft>
                          <a:spcPts val="0"/>
                        </a:spcAft>
                      </a:pPr>
                      <a:r>
                        <a:rPr lang="en-US" sz="1600" dirty="0">
                          <a:effectLst/>
                        </a:rPr>
                        <a:t>Medications</a:t>
                      </a:r>
                      <a:endParaRPr lang="en-US" sz="1600"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tc>
                  <a:txBody>
                    <a:bodyPr/>
                    <a:lstStyle/>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Medication Primary Key</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Medication Code</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Medication Code Registry (e.g., </a:t>
                      </a:r>
                      <a:r>
                        <a:rPr lang="en-US" sz="1600" u="none" strike="noStrike" dirty="0" err="1">
                          <a:effectLst/>
                        </a:rPr>
                        <a:t>RxNorm</a:t>
                      </a:r>
                      <a:r>
                        <a:rPr lang="en-US" sz="1600" u="none" strike="noStrike" dirty="0">
                          <a:effectLst/>
                        </a:rPr>
                        <a:t>)</a:t>
                      </a:r>
                    </a:p>
                    <a:p>
                      <a:pPr marL="342900" marR="0" lvl="0" indent="-342900">
                        <a:lnSpc>
                          <a:spcPct val="100000"/>
                        </a:lnSpc>
                        <a:spcBef>
                          <a:spcPts val="0"/>
                        </a:spcBef>
                        <a:spcAft>
                          <a:spcPts val="0"/>
                        </a:spcAft>
                        <a:buFont typeface="Arial" panose="020B0604020202020204" pitchFamily="34" charset="0"/>
                        <a:buChar char="●"/>
                      </a:pPr>
                      <a:r>
                        <a:rPr lang="en-US" sz="1600" u="none" strike="noStrike" dirty="0">
                          <a:effectLst/>
                        </a:rPr>
                        <a:t>Medication Description String</a:t>
                      </a:r>
                      <a:endParaRPr lang="en-US" sz="1600" u="none" strike="noStrike"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extLst>
                  <a:ext uri="{0D108BD9-81ED-4DB2-BD59-A6C34878D82A}">
                    <a16:rowId xmlns:a16="http://schemas.microsoft.com/office/drawing/2014/main" val="692196763"/>
                  </a:ext>
                </a:extLst>
              </a:tr>
              <a:tr h="902265">
                <a:tc>
                  <a:txBody>
                    <a:bodyPr/>
                    <a:lstStyle/>
                    <a:p>
                      <a:pPr marL="0" marR="0">
                        <a:lnSpc>
                          <a:spcPct val="150000"/>
                        </a:lnSpc>
                        <a:spcBef>
                          <a:spcPts val="0"/>
                        </a:spcBef>
                        <a:spcAft>
                          <a:spcPts val="0"/>
                        </a:spcAft>
                      </a:pP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tc>
                  <a:txBody>
                    <a:bodyPr/>
                    <a:lstStyle/>
                    <a:p>
                      <a:pPr marL="342900" marR="0" lvl="0" indent="-342900">
                        <a:lnSpc>
                          <a:spcPct val="150000"/>
                        </a:lnSpc>
                        <a:spcBef>
                          <a:spcPts val="0"/>
                        </a:spcBef>
                        <a:spcAft>
                          <a:spcPts val="0"/>
                        </a:spcAft>
                        <a:buFont typeface="Arial" panose="020B0604020202020204" pitchFamily="34" charset="0"/>
                        <a:buChar char="●"/>
                      </a:pPr>
                      <a:endParaRPr lang="en-US" sz="1200" u="none" strike="noStrike" dirty="0">
                        <a:effectLst/>
                        <a:latin typeface="Arial" panose="020B0604020202020204" pitchFamily="34" charset="0"/>
                        <a:ea typeface="Arial" panose="020B0604020202020204" pitchFamily="34" charset="0"/>
                        <a:cs typeface="Times New Roman" panose="02020603050405020304" pitchFamily="18" charset="0"/>
                      </a:endParaRPr>
                    </a:p>
                  </a:txBody>
                  <a:tcPr marL="40266" marR="40266" marT="40266" marB="40266"/>
                </a:tc>
                <a:extLst>
                  <a:ext uri="{0D108BD9-81ED-4DB2-BD59-A6C34878D82A}">
                    <a16:rowId xmlns:a16="http://schemas.microsoft.com/office/drawing/2014/main" val="651282494"/>
                  </a:ext>
                </a:extLst>
              </a:tr>
            </a:tbl>
          </a:graphicData>
        </a:graphic>
      </p:graphicFrame>
    </p:spTree>
    <p:extLst>
      <p:ext uri="{BB962C8B-B14F-4D97-AF65-F5344CB8AC3E}">
        <p14:creationId xmlns:p14="http://schemas.microsoft.com/office/powerpoint/2010/main" val="193125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15DD9-C18D-334E-BEFD-2B6C9F8ECC86}"/>
              </a:ext>
            </a:extLst>
          </p:cNvPr>
          <p:cNvSpPr>
            <a:spLocks noGrp="1"/>
          </p:cNvSpPr>
          <p:nvPr>
            <p:ph type="title"/>
          </p:nvPr>
        </p:nvSpPr>
        <p:spPr/>
        <p:txBody>
          <a:bodyPr>
            <a:normAutofit/>
          </a:bodyPr>
          <a:lstStyle/>
          <a:p>
            <a:r>
              <a:rPr lang="en-US" sz="3200" b="1" dirty="0"/>
              <a:t>Can it scale? </a:t>
            </a:r>
            <a:r>
              <a:rPr lang="en-US" sz="3200" dirty="0"/>
              <a:t>Comparison of the time taken for the Semantic Engine to transform various types of data, by cohort size. </a:t>
            </a:r>
          </a:p>
        </p:txBody>
      </p:sp>
      <p:graphicFrame>
        <p:nvGraphicFramePr>
          <p:cNvPr id="4" name="Content Placeholder 3">
            <a:extLst>
              <a:ext uri="{FF2B5EF4-FFF2-40B4-BE49-F238E27FC236}">
                <a16:creationId xmlns:a16="http://schemas.microsoft.com/office/drawing/2014/main" id="{5B091948-A374-D841-AE31-B396D4CF073B}"/>
              </a:ext>
            </a:extLst>
          </p:cNvPr>
          <p:cNvGraphicFramePr>
            <a:graphicFrameLocks noGrp="1"/>
          </p:cNvGraphicFramePr>
          <p:nvPr>
            <p:ph idx="1"/>
            <p:extLst/>
          </p:nvPr>
        </p:nvGraphicFramePr>
        <p:xfrm>
          <a:off x="1672389" y="1864895"/>
          <a:ext cx="8518360" cy="3589257"/>
        </p:xfrm>
        <a:graphic>
          <a:graphicData uri="http://schemas.openxmlformats.org/drawingml/2006/table">
            <a:tbl>
              <a:tblPr firstRow="1" firstCol="1" bandRow="1">
                <a:tableStyleId>{5C22544A-7EE6-4342-B048-85BDC9FD1C3A}</a:tableStyleId>
              </a:tblPr>
              <a:tblGrid>
                <a:gridCol w="1702916">
                  <a:extLst>
                    <a:ext uri="{9D8B030D-6E8A-4147-A177-3AD203B41FA5}">
                      <a16:colId xmlns:a16="http://schemas.microsoft.com/office/drawing/2014/main" val="4202959709"/>
                    </a:ext>
                  </a:extLst>
                </a:gridCol>
                <a:gridCol w="1703861">
                  <a:extLst>
                    <a:ext uri="{9D8B030D-6E8A-4147-A177-3AD203B41FA5}">
                      <a16:colId xmlns:a16="http://schemas.microsoft.com/office/drawing/2014/main" val="3004983187"/>
                    </a:ext>
                  </a:extLst>
                </a:gridCol>
                <a:gridCol w="1703861">
                  <a:extLst>
                    <a:ext uri="{9D8B030D-6E8A-4147-A177-3AD203B41FA5}">
                      <a16:colId xmlns:a16="http://schemas.microsoft.com/office/drawing/2014/main" val="380346690"/>
                    </a:ext>
                  </a:extLst>
                </a:gridCol>
                <a:gridCol w="1703861">
                  <a:extLst>
                    <a:ext uri="{9D8B030D-6E8A-4147-A177-3AD203B41FA5}">
                      <a16:colId xmlns:a16="http://schemas.microsoft.com/office/drawing/2014/main" val="2877913661"/>
                    </a:ext>
                  </a:extLst>
                </a:gridCol>
                <a:gridCol w="1703861">
                  <a:extLst>
                    <a:ext uri="{9D8B030D-6E8A-4147-A177-3AD203B41FA5}">
                      <a16:colId xmlns:a16="http://schemas.microsoft.com/office/drawing/2014/main" val="2811059004"/>
                    </a:ext>
                  </a:extLst>
                </a:gridCol>
              </a:tblGrid>
              <a:tr h="733926">
                <a:tc>
                  <a:txBody>
                    <a:bodyPr/>
                    <a:lstStyle/>
                    <a:p>
                      <a:pPr marL="0" marR="0" algn="ctr">
                        <a:lnSpc>
                          <a:spcPct val="150000"/>
                        </a:lnSpc>
                        <a:spcBef>
                          <a:spcPts val="0"/>
                        </a:spcBef>
                        <a:spcAft>
                          <a:spcPts val="0"/>
                        </a:spcAft>
                      </a:pPr>
                      <a:r>
                        <a:rPr lang="en-US" sz="1800">
                          <a:effectLst/>
                        </a:rPr>
                        <a:t>Cohort Size (Patients)</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Patient Instantiation Time (seconds) </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Encounter Instantiation Time (seconds)</a:t>
                      </a:r>
                      <a:endParaRPr lang="en-US" sz="1800" dirty="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Diagnosis Instantiation Time (seconds)</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Medication Expansion Time (seconds)</a:t>
                      </a:r>
                      <a:endParaRPr lang="en-US" sz="18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175625863"/>
                  </a:ext>
                </a:extLst>
              </a:tr>
              <a:tr h="599785">
                <a:tc>
                  <a:txBody>
                    <a:bodyPr/>
                    <a:lstStyle/>
                    <a:p>
                      <a:pPr marL="0" marR="0" algn="ctr">
                        <a:lnSpc>
                          <a:spcPct val="150000"/>
                        </a:lnSpc>
                        <a:spcBef>
                          <a:spcPts val="0"/>
                        </a:spcBef>
                        <a:spcAft>
                          <a:spcPts val="0"/>
                        </a:spcAft>
                      </a:pPr>
                      <a:r>
                        <a:rPr lang="en-US" sz="1800">
                          <a:effectLst/>
                        </a:rPr>
                        <a:t>1,000</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3</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47</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6</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21</a:t>
                      </a:r>
                      <a:endParaRPr lang="en-US" sz="18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389464041"/>
                  </a:ext>
                </a:extLst>
              </a:tr>
              <a:tr h="599785">
                <a:tc>
                  <a:txBody>
                    <a:bodyPr/>
                    <a:lstStyle/>
                    <a:p>
                      <a:pPr marL="0" marR="0" algn="ctr">
                        <a:lnSpc>
                          <a:spcPct val="150000"/>
                        </a:lnSpc>
                        <a:spcBef>
                          <a:spcPts val="0"/>
                        </a:spcBef>
                        <a:spcAft>
                          <a:spcPts val="0"/>
                        </a:spcAft>
                      </a:pPr>
                      <a:r>
                        <a:rPr lang="en-US" sz="1800">
                          <a:effectLst/>
                        </a:rPr>
                        <a:t>10,000</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29</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444</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62</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238</a:t>
                      </a:r>
                      <a:endParaRPr lang="en-US" sz="18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742978312"/>
                  </a:ext>
                </a:extLst>
              </a:tr>
              <a:tr h="599785">
                <a:tc>
                  <a:txBody>
                    <a:bodyPr/>
                    <a:lstStyle/>
                    <a:p>
                      <a:pPr marL="0" marR="0" algn="ctr">
                        <a:lnSpc>
                          <a:spcPct val="150000"/>
                        </a:lnSpc>
                        <a:spcBef>
                          <a:spcPts val="0"/>
                        </a:spcBef>
                        <a:spcAft>
                          <a:spcPts val="0"/>
                        </a:spcAft>
                      </a:pPr>
                      <a:r>
                        <a:rPr lang="en-US" sz="1800">
                          <a:effectLst/>
                        </a:rPr>
                        <a:t>100,000</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255</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3,004</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542</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1,757</a:t>
                      </a:r>
                      <a:endParaRPr lang="en-US" sz="18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290436022"/>
                  </a:ext>
                </a:extLst>
              </a:tr>
              <a:tr h="599785">
                <a:tc>
                  <a:txBody>
                    <a:bodyPr/>
                    <a:lstStyle/>
                    <a:p>
                      <a:pPr marL="0" marR="0" algn="ctr">
                        <a:lnSpc>
                          <a:spcPct val="150000"/>
                        </a:lnSpc>
                        <a:spcBef>
                          <a:spcPts val="0"/>
                        </a:spcBef>
                        <a:spcAft>
                          <a:spcPts val="0"/>
                        </a:spcAft>
                      </a:pPr>
                      <a:r>
                        <a:rPr lang="en-US" sz="1800">
                          <a:effectLst/>
                        </a:rPr>
                        <a:t>1,000,000</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2,937</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37,724</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a:effectLst/>
                        </a:rPr>
                        <a:t>8,734</a:t>
                      </a:r>
                      <a:endParaRPr lang="en-US" sz="18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800" dirty="0">
                          <a:effectLst/>
                        </a:rPr>
                        <a:t>24,573</a:t>
                      </a:r>
                      <a:endParaRPr lang="en-US" sz="18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825931448"/>
                  </a:ext>
                </a:extLst>
              </a:tr>
            </a:tbl>
          </a:graphicData>
        </a:graphic>
      </p:graphicFrame>
    </p:spTree>
    <p:extLst>
      <p:ext uri="{BB962C8B-B14F-4D97-AF65-F5344CB8AC3E}">
        <p14:creationId xmlns:p14="http://schemas.microsoft.com/office/powerpoint/2010/main" val="1948562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6613-AD05-1947-8F70-3D97F6F79F05}"/>
              </a:ext>
            </a:extLst>
          </p:cNvPr>
          <p:cNvSpPr>
            <a:spLocks noGrp="1"/>
          </p:cNvSpPr>
          <p:nvPr>
            <p:ph type="title"/>
          </p:nvPr>
        </p:nvSpPr>
        <p:spPr/>
        <p:txBody>
          <a:bodyPr/>
          <a:lstStyle/>
          <a:p>
            <a:r>
              <a:rPr lang="en-US" dirty="0"/>
              <a:t>Applying ontology-driven tools on real world data: Challenges to applying TURBO</a:t>
            </a:r>
          </a:p>
        </p:txBody>
      </p:sp>
      <p:sp>
        <p:nvSpPr>
          <p:cNvPr id="3" name="Content Placeholder 2">
            <a:extLst>
              <a:ext uri="{FF2B5EF4-FFF2-40B4-BE49-F238E27FC236}">
                <a16:creationId xmlns:a16="http://schemas.microsoft.com/office/drawing/2014/main" id="{080D08DC-E603-2D43-8866-459A10CCE066}"/>
              </a:ext>
            </a:extLst>
          </p:cNvPr>
          <p:cNvSpPr>
            <a:spLocks noGrp="1"/>
          </p:cNvSpPr>
          <p:nvPr>
            <p:ph idx="1"/>
          </p:nvPr>
        </p:nvSpPr>
        <p:spPr>
          <a:xfrm>
            <a:off x="838200" y="2438399"/>
            <a:ext cx="10515600" cy="3738563"/>
          </a:xfrm>
        </p:spPr>
        <p:txBody>
          <a:bodyPr>
            <a:normAutofit/>
          </a:bodyPr>
          <a:lstStyle/>
          <a:p>
            <a:r>
              <a:rPr lang="en-US" dirty="0"/>
              <a:t>Using knowledge graphs to connect RWD to ontologies requires significant mapping.</a:t>
            </a:r>
          </a:p>
          <a:p>
            <a:r>
              <a:rPr lang="en-US" dirty="0"/>
              <a:t>Need more developers comfortable with graphs, working with triples. </a:t>
            </a:r>
          </a:p>
          <a:p>
            <a:r>
              <a:rPr lang="en-US" dirty="0"/>
              <a:t>Operationalizing in a SQL world, matching ontology expressiveness to the needs of the data. </a:t>
            </a:r>
          </a:p>
          <a:p>
            <a:r>
              <a:rPr lang="en-US" dirty="0"/>
              <a:t>Recognition of benefit for data integration where individuals matter.</a:t>
            </a:r>
          </a:p>
        </p:txBody>
      </p:sp>
    </p:spTree>
    <p:extLst>
      <p:ext uri="{BB962C8B-B14F-4D97-AF65-F5344CB8AC3E}">
        <p14:creationId xmlns:p14="http://schemas.microsoft.com/office/powerpoint/2010/main" val="2839818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PennTURBO Components"/>
          <p:cNvSpPr txBox="1">
            <a:spLocks noGrp="1"/>
          </p:cNvSpPr>
          <p:nvPr>
            <p:ph type="title"/>
          </p:nvPr>
        </p:nvSpPr>
        <p:spPr>
          <a:xfrm>
            <a:off x="605364" y="476872"/>
            <a:ext cx="11074583" cy="461668"/>
          </a:xfrm>
          <a:prstGeom prst="rect">
            <a:avLst/>
          </a:prstGeom>
        </p:spPr>
        <p:txBody>
          <a:bodyPr>
            <a:normAutofit fontScale="90000"/>
          </a:bodyPr>
          <a:lstStyle/>
          <a:p>
            <a:r>
              <a:rPr lang="en-US" dirty="0"/>
              <a:t>We are developing </a:t>
            </a:r>
            <a:r>
              <a:rPr lang="en-US" dirty="0" err="1"/>
              <a:t>PennTURBO</a:t>
            </a:r>
            <a:r>
              <a:rPr lang="en-US" dirty="0"/>
              <a:t> as generalizable open source projects using GitHub</a:t>
            </a:r>
          </a:p>
        </p:txBody>
      </p:sp>
      <p:sp>
        <p:nvSpPr>
          <p:cNvPr id="818" name="We are developing PennTURBO as generalizable open source projects using GitHub…"/>
          <p:cNvSpPr txBox="1">
            <a:spLocks noGrp="1"/>
          </p:cNvSpPr>
          <p:nvPr>
            <p:ph idx="1"/>
          </p:nvPr>
        </p:nvSpPr>
        <p:spPr>
          <a:xfrm>
            <a:off x="607995" y="1705970"/>
            <a:ext cx="11071949" cy="4215783"/>
          </a:xfrm>
          <a:prstGeom prst="rect">
            <a:avLst/>
          </a:prstGeom>
        </p:spPr>
        <p:txBody>
          <a:bodyPr>
            <a:normAutofit/>
          </a:bodyPr>
          <a:lstStyle/>
          <a:p>
            <a:pPr marL="49742" indent="-253471" defTabSz="1013860">
              <a:spcBef>
                <a:spcPts val="300"/>
              </a:spcBef>
              <a:buSzPct val="123000"/>
              <a:buFontTx/>
              <a:defRPr sz="1800">
                <a:solidFill>
                  <a:srgbClr val="000000"/>
                </a:solidFill>
                <a:latin typeface="Helvetica Neue"/>
                <a:ea typeface="Helvetica Neue"/>
                <a:cs typeface="Helvetica Neue"/>
                <a:sym typeface="Helvetica Neue"/>
              </a:defRPr>
            </a:pPr>
            <a:r>
              <a:rPr dirty="0"/>
              <a:t>TURBO team: Heather Williams, </a:t>
            </a:r>
            <a:r>
              <a:rPr lang="en-US" dirty="0"/>
              <a:t>Tom Hutchinson, Danielle Mowery, </a:t>
            </a:r>
            <a:r>
              <a:rPr i="1" dirty="0"/>
              <a:t>Hayden Freedman</a:t>
            </a:r>
            <a:r>
              <a:rPr lang="en-US" i="1" dirty="0"/>
              <a:t> (UCI) </a:t>
            </a:r>
            <a:r>
              <a:rPr i="1" dirty="0"/>
              <a:t>, Mark Miller</a:t>
            </a:r>
            <a:r>
              <a:rPr lang="en-US" i="1" dirty="0"/>
              <a:t> (LBL)</a:t>
            </a:r>
            <a:r>
              <a:rPr dirty="0"/>
              <a:t>, Chris </a:t>
            </a:r>
            <a:r>
              <a:rPr dirty="0" err="1"/>
              <a:t>Stoeckert</a:t>
            </a:r>
            <a:r>
              <a:rPr dirty="0"/>
              <a:t>, </a:t>
            </a:r>
            <a:r>
              <a:rPr i="1" dirty="0"/>
              <a:t>David </a:t>
            </a:r>
            <a:r>
              <a:rPr i="1" dirty="0" err="1"/>
              <a:t>Birtwell</a:t>
            </a:r>
            <a:r>
              <a:rPr i="1" dirty="0"/>
              <a:t> (USC)</a:t>
            </a:r>
          </a:p>
          <a:p>
            <a:pPr marL="253471" indent="-253471" defTabSz="1013860">
              <a:spcBef>
                <a:spcPts val="300"/>
              </a:spcBef>
              <a:buSzPct val="123000"/>
              <a:buFontTx/>
              <a:buChar char="•"/>
              <a:defRPr sz="1800">
                <a:solidFill>
                  <a:srgbClr val="000000"/>
                </a:solidFill>
                <a:latin typeface="Helvetica Neue"/>
                <a:ea typeface="Helvetica Neue"/>
                <a:cs typeface="Helvetica Neue"/>
                <a:sym typeface="Helvetica Neue"/>
              </a:defRPr>
            </a:pPr>
            <a:r>
              <a:rPr dirty="0"/>
              <a:t>Carnival: </a:t>
            </a:r>
            <a:r>
              <a:rPr lang="en-US" dirty="0">
                <a:hlinkClick r:id="rId3"/>
              </a:rPr>
              <a:t>https://github.com/carnival-data/carnival</a:t>
            </a:r>
            <a:r>
              <a:rPr lang="en-US" dirty="0"/>
              <a:t> </a:t>
            </a:r>
            <a:endParaRPr u="sng" dirty="0">
              <a:solidFill>
                <a:srgbClr val="0000FF"/>
              </a:solidFill>
              <a:uFill>
                <a:solidFill>
                  <a:srgbClr val="0000FF"/>
                </a:solidFill>
              </a:uFill>
              <a:hlinkClick r:id="rId4"/>
            </a:endParaRPr>
          </a:p>
          <a:p>
            <a:pPr marL="506942" lvl="1" indent="-253471" defTabSz="1013860">
              <a:lnSpc>
                <a:spcPct val="90000"/>
              </a:lnSpc>
              <a:spcBef>
                <a:spcPts val="300"/>
              </a:spcBef>
              <a:buClrTx/>
              <a:buSzPct val="123000"/>
              <a:buFontTx/>
              <a:defRPr sz="1800">
                <a:solidFill>
                  <a:srgbClr val="000000"/>
                </a:solidFill>
                <a:latin typeface="Helvetica Neue"/>
                <a:ea typeface="Helvetica Neue"/>
                <a:cs typeface="Helvetica Neue"/>
                <a:sym typeface="Helvetica Neue"/>
              </a:defRPr>
            </a:pPr>
            <a:r>
              <a:rPr dirty="0"/>
              <a:t>Heather Williams, </a:t>
            </a:r>
            <a:r>
              <a:rPr lang="en-US" dirty="0"/>
              <a:t>Tom Hutchinson, </a:t>
            </a:r>
            <a:r>
              <a:rPr dirty="0"/>
              <a:t>David </a:t>
            </a:r>
            <a:r>
              <a:rPr dirty="0" err="1"/>
              <a:t>Birtwell</a:t>
            </a:r>
            <a:r>
              <a:rPr lang="en-US" dirty="0"/>
              <a:t>, Louis Lee</a:t>
            </a:r>
            <a:endParaRPr dirty="0"/>
          </a:p>
          <a:p>
            <a:pPr marL="253471" indent="-253471" defTabSz="1013860">
              <a:lnSpc>
                <a:spcPct val="90000"/>
              </a:lnSpc>
              <a:spcBef>
                <a:spcPts val="300"/>
              </a:spcBef>
              <a:buClrTx/>
              <a:buSzPct val="123000"/>
              <a:buFontTx/>
              <a:buChar char="•"/>
              <a:defRPr sz="1800">
                <a:solidFill>
                  <a:srgbClr val="000000"/>
                </a:solidFill>
                <a:latin typeface="Helvetica Neue"/>
                <a:ea typeface="Helvetica Neue"/>
                <a:cs typeface="Helvetica Neue"/>
                <a:sym typeface="Helvetica Neue"/>
              </a:defRPr>
            </a:pPr>
            <a:r>
              <a:rPr dirty="0"/>
              <a:t>Semantic Engine: </a:t>
            </a:r>
            <a:r>
              <a:rPr u="sng" dirty="0">
                <a:solidFill>
                  <a:srgbClr val="0000FF"/>
                </a:solidFill>
                <a:uFill>
                  <a:solidFill>
                    <a:srgbClr val="0000FF"/>
                  </a:solidFill>
                </a:uFill>
                <a:hlinkClick r:id="rId5"/>
              </a:rPr>
              <a:t>https://github.com/PennTURBO/semantic-engine</a:t>
            </a:r>
          </a:p>
          <a:p>
            <a:pPr marL="506942" lvl="1" indent="-253471" defTabSz="1013860">
              <a:lnSpc>
                <a:spcPct val="90000"/>
              </a:lnSpc>
              <a:spcBef>
                <a:spcPts val="300"/>
              </a:spcBef>
              <a:buClrTx/>
              <a:buSzPct val="123000"/>
              <a:buFontTx/>
              <a:defRPr sz="1800">
                <a:solidFill>
                  <a:srgbClr val="000000"/>
                </a:solidFill>
                <a:latin typeface="Helvetica Neue"/>
                <a:ea typeface="Helvetica Neue"/>
                <a:cs typeface="Helvetica Neue"/>
                <a:sym typeface="Helvetica Neue"/>
              </a:defRPr>
            </a:pPr>
            <a:r>
              <a:rPr dirty="0"/>
              <a:t>Hayden Freedman and the TURBO team</a:t>
            </a:r>
          </a:p>
          <a:p>
            <a:pPr marL="253471" indent="-253471" defTabSz="1013860">
              <a:lnSpc>
                <a:spcPct val="90000"/>
              </a:lnSpc>
              <a:spcBef>
                <a:spcPts val="300"/>
              </a:spcBef>
              <a:buClrTx/>
              <a:buSzPct val="123000"/>
              <a:buFontTx/>
              <a:buChar char="•"/>
              <a:defRPr sz="1800">
                <a:solidFill>
                  <a:srgbClr val="000000"/>
                </a:solidFill>
                <a:latin typeface="Helvetica Neue"/>
                <a:ea typeface="Helvetica Neue"/>
                <a:cs typeface="Helvetica Neue"/>
                <a:sym typeface="Helvetica Neue"/>
              </a:defRPr>
            </a:pPr>
            <a:r>
              <a:rPr dirty="0"/>
              <a:t>Knowledge Graphs</a:t>
            </a:r>
          </a:p>
          <a:p>
            <a:pPr marL="506942" lvl="1" indent="-253471" defTabSz="1013860">
              <a:lnSpc>
                <a:spcPct val="90000"/>
              </a:lnSpc>
              <a:spcBef>
                <a:spcPts val="300"/>
              </a:spcBef>
              <a:buClrTx/>
              <a:buSzPct val="123000"/>
              <a:buFontTx/>
              <a:defRPr sz="1800">
                <a:solidFill>
                  <a:srgbClr val="000000"/>
                </a:solidFill>
                <a:latin typeface="Helvetica Neue"/>
                <a:ea typeface="Helvetica Neue"/>
                <a:cs typeface="Helvetica Neue"/>
                <a:sym typeface="Helvetica Neue"/>
              </a:defRPr>
            </a:pPr>
            <a:r>
              <a:rPr lang="en-US" dirty="0"/>
              <a:t>Tom </a:t>
            </a:r>
            <a:r>
              <a:rPr lang="en-US" dirty="0" err="1"/>
              <a:t>Huthchinson</a:t>
            </a:r>
            <a:r>
              <a:rPr lang="en-US" dirty="0"/>
              <a:t>, </a:t>
            </a:r>
            <a:r>
              <a:rPr dirty="0"/>
              <a:t>Mark Miller and the TURBO team</a:t>
            </a:r>
          </a:p>
          <a:p>
            <a:pPr marL="506942" lvl="1" indent="-253471" defTabSz="1013860">
              <a:lnSpc>
                <a:spcPct val="90000"/>
              </a:lnSpc>
              <a:spcBef>
                <a:spcPts val="300"/>
              </a:spcBef>
              <a:buClrTx/>
              <a:buSzPct val="123000"/>
              <a:buFontTx/>
              <a:defRPr sz="1800" u="sng">
                <a:solidFill>
                  <a:srgbClr val="0000FF"/>
                </a:solidFill>
                <a:uFill>
                  <a:solidFill>
                    <a:srgbClr val="0000FF"/>
                  </a:solidFill>
                </a:uFill>
                <a:latin typeface="Helvetica Neue"/>
                <a:ea typeface="Helvetica Neue"/>
                <a:cs typeface="Helvetica Neue"/>
                <a:sym typeface="Helvetica Neue"/>
              </a:defRPr>
            </a:pPr>
            <a:r>
              <a:rPr dirty="0">
                <a:hlinkClick r:id="rId6"/>
              </a:rPr>
              <a:t>https://github.com/PennTURBO/medication-knowledgegraph-pipeline</a:t>
            </a:r>
          </a:p>
          <a:p>
            <a:pPr marL="760414" lvl="2" indent="-253471" defTabSz="1013860">
              <a:lnSpc>
                <a:spcPct val="90000"/>
              </a:lnSpc>
              <a:spcBef>
                <a:spcPts val="300"/>
              </a:spcBef>
              <a:buClrTx/>
              <a:buSzPct val="123000"/>
              <a:buFontTx/>
              <a:buChar char="•"/>
              <a:defRPr sz="1800">
                <a:solidFill>
                  <a:srgbClr val="000000"/>
                </a:solidFill>
                <a:latin typeface="Helvetica Neue"/>
                <a:ea typeface="Helvetica Neue"/>
                <a:cs typeface="Helvetica Neue"/>
                <a:sym typeface="Helvetica Neue"/>
              </a:defRPr>
            </a:pPr>
            <a:r>
              <a:rPr dirty="0"/>
              <a:t>text strings to </a:t>
            </a:r>
            <a:r>
              <a:rPr dirty="0" err="1"/>
              <a:t>RxNorm</a:t>
            </a:r>
            <a:r>
              <a:rPr dirty="0"/>
              <a:t> to drugs and their roles</a:t>
            </a:r>
          </a:p>
          <a:p>
            <a:pPr marL="506942" lvl="1" indent="-253471" defTabSz="1013860">
              <a:lnSpc>
                <a:spcPct val="90000"/>
              </a:lnSpc>
              <a:spcBef>
                <a:spcPts val="300"/>
              </a:spcBef>
              <a:buClrTx/>
              <a:buSzPct val="123000"/>
              <a:buFontTx/>
              <a:defRPr sz="1800" u="sng">
                <a:solidFill>
                  <a:srgbClr val="0000FF"/>
                </a:solidFill>
                <a:uFill>
                  <a:solidFill>
                    <a:srgbClr val="0000FF"/>
                  </a:solidFill>
                </a:uFill>
                <a:latin typeface="Helvetica Neue"/>
                <a:ea typeface="Helvetica Neue"/>
                <a:cs typeface="Helvetica Neue"/>
                <a:sym typeface="Helvetica Neue"/>
              </a:defRPr>
            </a:pPr>
            <a:r>
              <a:rPr dirty="0">
                <a:hlinkClick r:id="rId7"/>
              </a:rPr>
              <a:t>https://github.com/PennTURBO/disease-diagnosis-knowledgegraph-pipeline</a:t>
            </a:r>
          </a:p>
          <a:p>
            <a:pPr marL="760414" lvl="2" indent="-253471" defTabSz="1013860">
              <a:lnSpc>
                <a:spcPct val="90000"/>
              </a:lnSpc>
              <a:spcBef>
                <a:spcPts val="300"/>
              </a:spcBef>
              <a:buClrTx/>
              <a:buSzPct val="123000"/>
              <a:buFontTx/>
              <a:buChar char="•"/>
              <a:defRPr sz="1800">
                <a:solidFill>
                  <a:srgbClr val="000000"/>
                </a:solidFill>
                <a:latin typeface="Helvetica Neue"/>
                <a:ea typeface="Helvetica Neue"/>
                <a:cs typeface="Helvetica Neue"/>
                <a:sym typeface="Helvetica Neue"/>
              </a:defRPr>
            </a:pPr>
            <a:r>
              <a:rPr dirty="0"/>
              <a:t>ICD codes to disease terms </a:t>
            </a:r>
            <a:endParaRPr lang="en-US" dirty="0"/>
          </a:p>
          <a:p>
            <a:pPr marL="303214" lvl="1" indent="-253471" defTabSz="1013860">
              <a:spcBef>
                <a:spcPts val="300"/>
              </a:spcBef>
              <a:buSzPct val="123000"/>
              <a:buFontTx/>
              <a:buChar char="•"/>
              <a:defRPr sz="1800">
                <a:solidFill>
                  <a:srgbClr val="000000"/>
                </a:solidFill>
                <a:latin typeface="Helvetica Neue"/>
                <a:ea typeface="Helvetica Neue"/>
                <a:cs typeface="Helvetica Neue"/>
                <a:sym typeface="Helvetica Neue"/>
              </a:defRPr>
            </a:pPr>
            <a:r>
              <a:rPr lang="en-US" dirty="0"/>
              <a:t>Currently working on a lab test knowledge graph pipeline. </a:t>
            </a:r>
          </a:p>
          <a:p>
            <a:pPr marL="303214" lvl="1" indent="-253471" defTabSz="1013860">
              <a:spcBef>
                <a:spcPts val="300"/>
              </a:spcBef>
              <a:buSzPct val="123000"/>
              <a:buFontTx/>
              <a:buChar char="•"/>
              <a:defRPr sz="1800">
                <a:solidFill>
                  <a:srgbClr val="000000"/>
                </a:solidFill>
                <a:latin typeface="Helvetica Neue"/>
                <a:ea typeface="Helvetica Neue"/>
                <a:cs typeface="Helvetica Neue"/>
                <a:sym typeface="Helvetica Neue"/>
              </a:defRPr>
            </a:pPr>
            <a:r>
              <a:rPr lang="en-US" sz="1800" dirty="0">
                <a:sym typeface="Helvetica Neue"/>
                <a:hlinkClick r:id="rId8"/>
              </a:rPr>
              <a:t>https://pennturbo.github.io/Turbo-Documentation/</a:t>
            </a:r>
            <a:r>
              <a:rPr lang="en-US" sz="1800" dirty="0">
                <a:sym typeface="Helvetica Neue"/>
              </a:rPr>
              <a:t> </a:t>
            </a:r>
          </a:p>
        </p:txBody>
      </p:sp>
      <p:sp>
        <p:nvSpPr>
          <p:cNvPr id="816" name="Slide Number"/>
          <p:cNvSpPr txBox="1">
            <a:spLocks noGrp="1"/>
          </p:cNvSpPr>
          <p:nvPr>
            <p:ph type="sldNum" sz="quarter" idx="12"/>
          </p:nvPr>
        </p:nvSpPr>
        <p:spPr>
          <a:xfrm>
            <a:off x="11804512" y="6460097"/>
            <a:ext cx="182216"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r" defTabSz="901700">
              <a:defRPr sz="1200">
                <a:solidFill>
                  <a:srgbClr val="A6A6A6"/>
                </a:solidFill>
                <a:latin typeface="+mj-lt"/>
                <a:ea typeface="+mj-ea"/>
                <a:cs typeface="+mj-cs"/>
                <a:sym typeface="Arial"/>
              </a:defRPr>
            </a:lvl1pPr>
          </a:lstStyle>
          <a:p>
            <a:fld id="{86CB4B4D-7CA3-9044-876B-883B54F8677D}" type="slidenum">
              <a:t>43</a:t>
            </a:fld>
            <a:endParaRPr/>
          </a:p>
        </p:txBody>
      </p:sp>
      <p:pic>
        <p:nvPicPr>
          <p:cNvPr id="2" name="Picture 1">
            <a:extLst>
              <a:ext uri="{FF2B5EF4-FFF2-40B4-BE49-F238E27FC236}">
                <a16:creationId xmlns:a16="http://schemas.microsoft.com/office/drawing/2014/main" id="{DBACC6A5-AE80-A742-8705-54AB31443366}"/>
              </a:ext>
            </a:extLst>
          </p:cNvPr>
          <p:cNvPicPr>
            <a:picLocks noChangeAspect="1"/>
          </p:cNvPicPr>
          <p:nvPr/>
        </p:nvPicPr>
        <p:blipFill>
          <a:blip r:embed="rId9"/>
          <a:stretch>
            <a:fillRect/>
          </a:stretch>
        </p:blipFill>
        <p:spPr>
          <a:xfrm>
            <a:off x="9505704" y="2543861"/>
            <a:ext cx="2540000" cy="2540000"/>
          </a:xfrm>
          <a:prstGeom prst="rect">
            <a:avLst/>
          </a:prstGeom>
        </p:spPr>
      </p:pic>
    </p:spTree>
    <p:extLst>
      <p:ext uri="{BB962C8B-B14F-4D97-AF65-F5344CB8AC3E}">
        <p14:creationId xmlns:p14="http://schemas.microsoft.com/office/powerpoint/2010/main" val="2353528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DF30-0A07-A947-A266-DB2BEDB69476}"/>
              </a:ext>
            </a:extLst>
          </p:cNvPr>
          <p:cNvSpPr>
            <a:spLocks noGrp="1"/>
          </p:cNvSpPr>
          <p:nvPr>
            <p:ph type="title"/>
          </p:nvPr>
        </p:nvSpPr>
        <p:spPr>
          <a:xfrm>
            <a:off x="-40943" y="28444"/>
            <a:ext cx="12232944" cy="1383497"/>
          </a:xfrm>
        </p:spPr>
        <p:txBody>
          <a:bodyPr>
            <a:normAutofit/>
          </a:bodyPr>
          <a:lstStyle/>
          <a:p>
            <a:pPr algn="ctr"/>
            <a:r>
              <a:rPr lang="en-US" sz="4000" dirty="0"/>
              <a:t>Insights from a holistic approach in striving for semantic harmony of datasets, communities, and RWD</a:t>
            </a:r>
          </a:p>
        </p:txBody>
      </p:sp>
      <p:sp>
        <p:nvSpPr>
          <p:cNvPr id="3" name="Content Placeholder 2">
            <a:extLst>
              <a:ext uri="{FF2B5EF4-FFF2-40B4-BE49-F238E27FC236}">
                <a16:creationId xmlns:a16="http://schemas.microsoft.com/office/drawing/2014/main" id="{A6071DEB-A5BB-CD49-A5C3-36C0BB28A59B}"/>
              </a:ext>
            </a:extLst>
          </p:cNvPr>
          <p:cNvSpPr>
            <a:spLocks noGrp="1"/>
          </p:cNvSpPr>
          <p:nvPr>
            <p:ph idx="1"/>
          </p:nvPr>
        </p:nvSpPr>
        <p:spPr>
          <a:xfrm>
            <a:off x="387824" y="1411941"/>
            <a:ext cx="9440312" cy="5057100"/>
          </a:xfrm>
        </p:spPr>
        <p:txBody>
          <a:bodyPr>
            <a:normAutofit fontScale="92500" lnSpcReduction="20000"/>
          </a:bodyPr>
          <a:lstStyle/>
          <a:p>
            <a:r>
              <a:rPr lang="en-US" dirty="0"/>
              <a:t>Striving to achieve semantic harmony across datasets in </a:t>
            </a:r>
            <a:r>
              <a:rPr lang="en-US" dirty="0" err="1"/>
              <a:t>VEuPathDB</a:t>
            </a:r>
            <a:r>
              <a:rPr lang="en-US" dirty="0"/>
              <a:t> has identified issues to be addressed as a community of ontology developers</a:t>
            </a:r>
          </a:p>
          <a:p>
            <a:pPr lvl="1"/>
            <a:r>
              <a:rPr lang="en-US" dirty="0"/>
              <a:t>Patterns for ontology terms</a:t>
            </a:r>
          </a:p>
          <a:p>
            <a:pPr lvl="1"/>
            <a:r>
              <a:rPr lang="en-US" dirty="0"/>
              <a:t>Role of application ontologies</a:t>
            </a:r>
          </a:p>
          <a:p>
            <a:r>
              <a:rPr lang="en-US" dirty="0"/>
              <a:t>OBI and OBOF are addressing issues of semantic harmony through encouraging community involvement</a:t>
            </a:r>
          </a:p>
          <a:p>
            <a:pPr lvl="1"/>
            <a:r>
              <a:rPr lang="en-US" dirty="0"/>
              <a:t>Providing tools (ROBOT, Dashboard), tutorials, and communication platforms but need more outreach.</a:t>
            </a:r>
          </a:p>
          <a:p>
            <a:pPr lvl="1"/>
            <a:r>
              <a:rPr lang="en-US" dirty="0"/>
              <a:t>Balancing inclusivity and quality</a:t>
            </a:r>
          </a:p>
          <a:p>
            <a:r>
              <a:rPr lang="en-US" dirty="0"/>
              <a:t>Real-world data is about individuals (</a:t>
            </a:r>
            <a:r>
              <a:rPr lang="en-US" dirty="0" err="1"/>
              <a:t>ABox</a:t>
            </a:r>
            <a:r>
              <a:rPr lang="en-US" dirty="0"/>
              <a:t>).</a:t>
            </a:r>
          </a:p>
          <a:p>
            <a:pPr lvl="1"/>
            <a:r>
              <a:rPr lang="en-US" dirty="0"/>
              <a:t>Carnival enables the aggregation of data from disparate sources into a unified property graph and provides mechanisms to model and interact with the graph in well-defined ways inspired by OBO Foundry ontologies.</a:t>
            </a:r>
          </a:p>
          <a:p>
            <a:pPr lvl="1"/>
            <a:r>
              <a:rPr lang="en-US" dirty="0"/>
              <a:t>TURBO Semantic Engine generates RDF triples with OBOF semantics denoting patients and their health care encounters.</a:t>
            </a:r>
          </a:p>
          <a:p>
            <a:endParaRPr lang="en-US" dirty="0"/>
          </a:p>
        </p:txBody>
      </p:sp>
      <p:sp>
        <p:nvSpPr>
          <p:cNvPr id="5" name="Cube 4">
            <a:extLst>
              <a:ext uri="{FF2B5EF4-FFF2-40B4-BE49-F238E27FC236}">
                <a16:creationId xmlns:a16="http://schemas.microsoft.com/office/drawing/2014/main" id="{AB1DF7E9-C288-C94A-989A-4F41220DB3B2}"/>
              </a:ext>
            </a:extLst>
          </p:cNvPr>
          <p:cNvSpPr/>
          <p:nvPr/>
        </p:nvSpPr>
        <p:spPr>
          <a:xfrm>
            <a:off x="9702346" y="1992638"/>
            <a:ext cx="1565876" cy="13395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Ontology</a:t>
            </a:r>
          </a:p>
        </p:txBody>
      </p:sp>
      <p:sp>
        <p:nvSpPr>
          <p:cNvPr id="6" name="TextBox 5">
            <a:extLst>
              <a:ext uri="{FF2B5EF4-FFF2-40B4-BE49-F238E27FC236}">
                <a16:creationId xmlns:a16="http://schemas.microsoft.com/office/drawing/2014/main" id="{DBEA35DB-5A62-FA40-95EF-E98074B3054F}"/>
              </a:ext>
            </a:extLst>
          </p:cNvPr>
          <p:cNvSpPr txBox="1"/>
          <p:nvPr/>
        </p:nvSpPr>
        <p:spPr>
          <a:xfrm>
            <a:off x="10227841" y="3516804"/>
            <a:ext cx="514885" cy="369332"/>
          </a:xfrm>
          <a:prstGeom prst="rect">
            <a:avLst/>
          </a:prstGeom>
          <a:noFill/>
        </p:spPr>
        <p:txBody>
          <a:bodyPr wrap="none" rtlCol="0">
            <a:spAutoFit/>
          </a:bodyPr>
          <a:lstStyle/>
          <a:p>
            <a:r>
              <a:rPr lang="en-US" dirty="0"/>
              <a:t>IRIs</a:t>
            </a:r>
          </a:p>
        </p:txBody>
      </p:sp>
      <p:sp>
        <p:nvSpPr>
          <p:cNvPr id="7" name="TextBox 6">
            <a:extLst>
              <a:ext uri="{FF2B5EF4-FFF2-40B4-BE49-F238E27FC236}">
                <a16:creationId xmlns:a16="http://schemas.microsoft.com/office/drawing/2014/main" id="{914A51AA-9FBD-0A4B-B0C3-07A66C3D81FF}"/>
              </a:ext>
            </a:extLst>
          </p:cNvPr>
          <p:cNvSpPr txBox="1"/>
          <p:nvPr/>
        </p:nvSpPr>
        <p:spPr>
          <a:xfrm>
            <a:off x="11142432" y="3147472"/>
            <a:ext cx="638636" cy="369332"/>
          </a:xfrm>
          <a:prstGeom prst="rect">
            <a:avLst/>
          </a:prstGeom>
          <a:noFill/>
        </p:spPr>
        <p:txBody>
          <a:bodyPr wrap="none" rtlCol="0">
            <a:spAutoFit/>
          </a:bodyPr>
          <a:lstStyle/>
          <a:p>
            <a:r>
              <a:rPr lang="en-US" dirty="0" err="1"/>
              <a:t>TBox</a:t>
            </a:r>
            <a:endParaRPr lang="en-US" dirty="0"/>
          </a:p>
        </p:txBody>
      </p:sp>
      <p:sp>
        <p:nvSpPr>
          <p:cNvPr id="8" name="TextBox 7">
            <a:extLst>
              <a:ext uri="{FF2B5EF4-FFF2-40B4-BE49-F238E27FC236}">
                <a16:creationId xmlns:a16="http://schemas.microsoft.com/office/drawing/2014/main" id="{BF2E963B-AA9E-264F-90E5-0C15E8858114}"/>
              </a:ext>
            </a:extLst>
          </p:cNvPr>
          <p:cNvSpPr txBox="1"/>
          <p:nvPr/>
        </p:nvSpPr>
        <p:spPr>
          <a:xfrm>
            <a:off x="11214330" y="2344713"/>
            <a:ext cx="765274" cy="369332"/>
          </a:xfrm>
          <a:prstGeom prst="rect">
            <a:avLst/>
          </a:prstGeom>
          <a:noFill/>
        </p:spPr>
        <p:txBody>
          <a:bodyPr wrap="none" rtlCol="0">
            <a:spAutoFit/>
          </a:bodyPr>
          <a:lstStyle/>
          <a:p>
            <a:r>
              <a:rPr lang="en-US" dirty="0"/>
              <a:t> </a:t>
            </a:r>
            <a:r>
              <a:rPr lang="en-US" dirty="0" err="1"/>
              <a:t>ABox</a:t>
            </a:r>
            <a:r>
              <a:rPr lang="en-US" dirty="0"/>
              <a:t> </a:t>
            </a:r>
          </a:p>
        </p:txBody>
      </p:sp>
    </p:spTree>
    <p:extLst>
      <p:ext uri="{BB962C8B-B14F-4D97-AF65-F5344CB8AC3E}">
        <p14:creationId xmlns:p14="http://schemas.microsoft.com/office/powerpoint/2010/main" val="4115977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60A8-BB1B-EE4F-89BB-2528D5D5CCA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E362E31-1066-764F-A85E-21944D08151A}"/>
              </a:ext>
            </a:extLst>
          </p:cNvPr>
          <p:cNvSpPr>
            <a:spLocks noGrp="1"/>
          </p:cNvSpPr>
          <p:nvPr>
            <p:ph idx="1"/>
          </p:nvPr>
        </p:nvSpPr>
        <p:spPr>
          <a:xfrm>
            <a:off x="838200" y="1433015"/>
            <a:ext cx="10515600" cy="4743948"/>
          </a:xfrm>
        </p:spPr>
        <p:txBody>
          <a:bodyPr>
            <a:normAutofit lnSpcReduction="10000"/>
          </a:bodyPr>
          <a:lstStyle/>
          <a:p>
            <a:r>
              <a:rPr lang="en-US" dirty="0" err="1"/>
              <a:t>VEuPathDB</a:t>
            </a:r>
            <a:r>
              <a:rPr lang="en-US" dirty="0"/>
              <a:t>: National Institute of Allergy and Infectious Diseases, </a:t>
            </a:r>
            <a:r>
              <a:rPr lang="en-US" dirty="0" err="1"/>
              <a:t>Wellcome</a:t>
            </a:r>
            <a:r>
              <a:rPr lang="en-US" dirty="0"/>
              <a:t> Trust (UK)</a:t>
            </a:r>
          </a:p>
          <a:p>
            <a:r>
              <a:rPr lang="en-US" dirty="0" err="1"/>
              <a:t>ClinEpiDB</a:t>
            </a:r>
            <a:r>
              <a:rPr lang="en-US" dirty="0"/>
              <a:t>/ </a:t>
            </a:r>
            <a:r>
              <a:rPr lang="en-US" dirty="0" err="1"/>
              <a:t>MicrobiomeDB</a:t>
            </a:r>
            <a:r>
              <a:rPr lang="en-US" dirty="0"/>
              <a:t>: Bill &amp; Melinda Gates Foundation</a:t>
            </a:r>
          </a:p>
          <a:p>
            <a:r>
              <a:rPr lang="en-US" dirty="0"/>
              <a:t>OBI/ OBO Foundry: </a:t>
            </a:r>
            <a:r>
              <a:rPr lang="en-US" b="1" dirty="0"/>
              <a:t>Many communities who have contributed!</a:t>
            </a:r>
          </a:p>
          <a:p>
            <a:pPr lvl="1"/>
            <a:r>
              <a:rPr lang="en-US" dirty="0"/>
              <a:t>NIH grant 1R24HG010032: Services to support the OBO Foundry standards (</a:t>
            </a:r>
            <a:r>
              <a:rPr lang="en-US" b="1" dirty="0" err="1"/>
              <a:t>Bjoern</a:t>
            </a:r>
            <a:r>
              <a:rPr lang="en-US" b="1" dirty="0"/>
              <a:t> Peters, Chris </a:t>
            </a:r>
            <a:r>
              <a:rPr lang="en-US" b="1" dirty="0" err="1"/>
              <a:t>Mungall</a:t>
            </a:r>
            <a:r>
              <a:rPr lang="en-US" dirty="0"/>
              <a:t>)</a:t>
            </a:r>
          </a:p>
          <a:p>
            <a:pPr lvl="1"/>
            <a:r>
              <a:rPr lang="en-US" dirty="0"/>
              <a:t>Volunteers are essential but central funding really accelerates progress!</a:t>
            </a:r>
          </a:p>
          <a:p>
            <a:r>
              <a:rPr lang="en-US" dirty="0"/>
              <a:t>TURBO: Support from the Penn Institute for Biomedical Informatics, University of Pennsylvania Health System, and the Penn Institute for Translational Medicine and Therapeutics</a:t>
            </a:r>
          </a:p>
          <a:p>
            <a:r>
              <a:rPr lang="en-US" dirty="0"/>
              <a:t>Many many colleagues through out the years!</a:t>
            </a:r>
          </a:p>
          <a:p>
            <a:endParaRPr lang="en-US" dirty="0"/>
          </a:p>
        </p:txBody>
      </p:sp>
      <p:sp>
        <p:nvSpPr>
          <p:cNvPr id="4" name="TextBox 3">
            <a:extLst>
              <a:ext uri="{FF2B5EF4-FFF2-40B4-BE49-F238E27FC236}">
                <a16:creationId xmlns:a16="http://schemas.microsoft.com/office/drawing/2014/main" id="{CE1A32F3-13C2-3446-BC2B-F3F0E6A52977}"/>
              </a:ext>
            </a:extLst>
          </p:cNvPr>
          <p:cNvSpPr txBox="1"/>
          <p:nvPr/>
        </p:nvSpPr>
        <p:spPr>
          <a:xfrm>
            <a:off x="6416040" y="5760720"/>
            <a:ext cx="2083006" cy="584775"/>
          </a:xfrm>
          <a:prstGeom prst="rect">
            <a:avLst/>
          </a:prstGeom>
          <a:noFill/>
          <a:ln>
            <a:noFill/>
          </a:ln>
        </p:spPr>
        <p:txBody>
          <a:bodyPr wrap="none" rtlCol="0">
            <a:spAutoFit/>
          </a:bodyPr>
          <a:lstStyle/>
          <a:p>
            <a:r>
              <a:rPr lang="en-US" sz="3200" b="1" i="1" dirty="0"/>
              <a:t>Thank you!</a:t>
            </a:r>
          </a:p>
        </p:txBody>
      </p:sp>
      <p:pic>
        <p:nvPicPr>
          <p:cNvPr id="6" name="Picture 5">
            <a:extLst>
              <a:ext uri="{FF2B5EF4-FFF2-40B4-BE49-F238E27FC236}">
                <a16:creationId xmlns:a16="http://schemas.microsoft.com/office/drawing/2014/main" id="{0760BEE7-DD36-5E47-83E0-1911DBBF6F54}"/>
              </a:ext>
            </a:extLst>
          </p:cNvPr>
          <p:cNvPicPr>
            <a:picLocks noChangeAspect="1"/>
          </p:cNvPicPr>
          <p:nvPr/>
        </p:nvPicPr>
        <p:blipFill rotWithShape="1">
          <a:blip r:embed="rId3"/>
          <a:srcRect l="22889" t="17387" r="16000" b="14761"/>
          <a:stretch/>
        </p:blipFill>
        <p:spPr>
          <a:xfrm rot="5400000">
            <a:off x="8969324" y="5022163"/>
            <a:ext cx="1920238" cy="1599034"/>
          </a:xfrm>
          <a:prstGeom prst="ellipse">
            <a:avLst/>
          </a:prstGeom>
        </p:spPr>
      </p:pic>
    </p:spTree>
    <p:extLst>
      <p:ext uri="{BB962C8B-B14F-4D97-AF65-F5344CB8AC3E}">
        <p14:creationId xmlns:p14="http://schemas.microsoft.com/office/powerpoint/2010/main" val="1658443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2"/>
          <p:cNvSpPr txBox="1">
            <a:spLocks/>
          </p:cNvSpPr>
          <p:nvPr/>
        </p:nvSpPr>
        <p:spPr>
          <a:xfrm>
            <a:off x="1585742" y="339147"/>
            <a:ext cx="9057953" cy="793395"/>
          </a:xfrm>
          <a:prstGeom prst="rect">
            <a:avLst/>
          </a:prstGeom>
        </p:spPr>
        <p:txBody>
          <a:bodyP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Referring to reality: IRIs and classes (</a:t>
            </a:r>
            <a:r>
              <a:rPr lang="en-US" sz="3200" dirty="0" err="1"/>
              <a:t>TBox</a:t>
            </a:r>
            <a:r>
              <a:rPr lang="en-US" sz="3200" dirty="0"/>
              <a:t>) and instances (</a:t>
            </a:r>
            <a:r>
              <a:rPr lang="en-US" sz="3200" dirty="0" err="1"/>
              <a:t>ABox</a:t>
            </a:r>
            <a:r>
              <a:rPr lang="en-US" sz="3200" dirty="0"/>
              <a:t>)</a:t>
            </a:r>
          </a:p>
        </p:txBody>
      </p:sp>
      <p:sp>
        <p:nvSpPr>
          <p:cNvPr id="3" name="TextBox 2"/>
          <p:cNvSpPr txBox="1"/>
          <p:nvPr/>
        </p:nvSpPr>
        <p:spPr>
          <a:xfrm>
            <a:off x="3827491" y="6262640"/>
            <a:ext cx="6528961" cy="338554"/>
          </a:xfrm>
          <a:prstGeom prst="rect">
            <a:avLst/>
          </a:prstGeom>
          <a:solidFill>
            <a:schemeClr val="bg2">
              <a:lumMod val="75000"/>
            </a:schemeClr>
          </a:solidFill>
        </p:spPr>
        <p:txBody>
          <a:bodyPr wrap="square" rtlCol="0">
            <a:spAutoFit/>
          </a:bodyPr>
          <a:lstStyle/>
          <a:p>
            <a:r>
              <a:rPr lang="en-US" sz="1600" dirty="0" err="1">
                <a:latin typeface="+mj-lt"/>
              </a:rPr>
              <a:t>Bandrowski</a:t>
            </a:r>
            <a:r>
              <a:rPr lang="en-US" sz="1600" dirty="0">
                <a:latin typeface="+mj-lt"/>
              </a:rPr>
              <a:t> et al. The Ontology for Biomedical Investigations. </a:t>
            </a:r>
            <a:r>
              <a:rPr lang="en-US" sz="1600" dirty="0" err="1">
                <a:latin typeface="+mj-lt"/>
              </a:rPr>
              <a:t>PLoS</a:t>
            </a:r>
            <a:r>
              <a:rPr lang="en-US" sz="1600" dirty="0">
                <a:latin typeface="+mj-lt"/>
              </a:rPr>
              <a:t> One 2016</a:t>
            </a:r>
          </a:p>
        </p:txBody>
      </p:sp>
      <p:pic>
        <p:nvPicPr>
          <p:cNvPr id="58" name="Picture 57"/>
          <p:cNvPicPr>
            <a:picLocks noChangeAspect="1" noChangeArrowheads="1"/>
          </p:cNvPicPr>
          <p:nvPr/>
        </p:nvPicPr>
        <p:blipFill>
          <a:blip r:embed="rId3"/>
          <a:srcRect/>
          <a:stretch>
            <a:fillRect/>
          </a:stretch>
        </p:blipFill>
        <p:spPr bwMode="auto">
          <a:xfrm>
            <a:off x="83738" y="70259"/>
            <a:ext cx="1066800" cy="989012"/>
          </a:xfrm>
          <a:prstGeom prst="rect">
            <a:avLst/>
          </a:prstGeom>
          <a:noFill/>
          <a:ln w="9525">
            <a:noFill/>
            <a:miter lim="800000"/>
            <a:headEnd/>
            <a:tailEnd/>
          </a:ln>
        </p:spPr>
      </p:pic>
      <p:grpSp>
        <p:nvGrpSpPr>
          <p:cNvPr id="6" name="Group 5">
            <a:extLst>
              <a:ext uri="{FF2B5EF4-FFF2-40B4-BE49-F238E27FC236}">
                <a16:creationId xmlns:a16="http://schemas.microsoft.com/office/drawing/2014/main" id="{EA017F2C-C398-DA4E-A1C0-15DF73838BAF}"/>
              </a:ext>
            </a:extLst>
          </p:cNvPr>
          <p:cNvGrpSpPr/>
          <p:nvPr/>
        </p:nvGrpSpPr>
        <p:grpSpPr>
          <a:xfrm>
            <a:off x="1763997" y="1209606"/>
            <a:ext cx="8666212" cy="4453893"/>
            <a:chOff x="1763997" y="1209606"/>
            <a:chExt cx="8666212" cy="4453893"/>
          </a:xfrm>
        </p:grpSpPr>
        <p:sp>
          <p:nvSpPr>
            <p:cNvPr id="14338" name="Rectangle 26"/>
            <p:cNvSpPr>
              <a:spLocks noChangeArrowheads="1"/>
            </p:cNvSpPr>
            <p:nvPr/>
          </p:nvSpPr>
          <p:spPr bwMode="auto">
            <a:xfrm>
              <a:off x="1763997" y="1209606"/>
              <a:ext cx="4282465" cy="2923967"/>
            </a:xfrm>
            <a:prstGeom prst="rect">
              <a:avLst/>
            </a:prstGeom>
            <a:solidFill>
              <a:srgbClr val="F9F8D8"/>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18276" tIns="18276" rIns="18276" bIns="18276"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3"/>
            </a:p>
          </p:txBody>
        </p:sp>
        <p:sp>
          <p:nvSpPr>
            <p:cNvPr id="2" name="Rectangle 27"/>
            <p:cNvSpPr>
              <a:spLocks noChangeArrowheads="1"/>
            </p:cNvSpPr>
            <p:nvPr/>
          </p:nvSpPr>
          <p:spPr bwMode="auto">
            <a:xfrm>
              <a:off x="4987404" y="1700605"/>
              <a:ext cx="5442805" cy="2998827"/>
            </a:xfrm>
            <a:prstGeom prst="rect">
              <a:avLst/>
            </a:prstGeom>
            <a:solidFill>
              <a:srgbClr val="F9F8D8"/>
            </a:solidFill>
            <a:ln w="12700" algn="ctr">
              <a:solidFill>
                <a:schemeClr val="accent2">
                  <a:lumMod val="60000"/>
                  <a:lumOff val="40000"/>
                </a:schemeClr>
              </a:solidFill>
              <a:miter lim="800000"/>
              <a:headEnd/>
              <a:tailEnd/>
            </a:ln>
          </p:spPr>
          <p:txBody>
            <a:bodyPr lIns="18276" tIns="18276" rIns="18276" bIns="18276" anchor="ctr"/>
            <a:lstStyle/>
            <a:p>
              <a:pPr>
                <a:defRPr/>
              </a:pPr>
              <a:endParaRPr lang="en-US" sz="2496">
                <a:latin typeface="Arial" charset="0"/>
                <a:ea typeface="ＭＳ Ｐゴシック" charset="0"/>
              </a:endParaRPr>
            </a:p>
          </p:txBody>
        </p:sp>
        <p:sp>
          <p:nvSpPr>
            <p:cNvPr id="2053" name="Rectangle 93"/>
            <p:cNvSpPr>
              <a:spLocks noChangeArrowheads="1"/>
            </p:cNvSpPr>
            <p:nvPr/>
          </p:nvSpPr>
          <p:spPr bwMode="auto">
            <a:xfrm>
              <a:off x="1763997" y="1209606"/>
              <a:ext cx="4282465" cy="2923967"/>
            </a:xfrm>
            <a:prstGeom prst="rect">
              <a:avLst/>
            </a:prstGeom>
            <a:noFill/>
            <a:ln w="12700" algn="ctr">
              <a:solidFill>
                <a:schemeClr val="accent2">
                  <a:lumMod val="60000"/>
                  <a:lumOff val="40000"/>
                </a:schemeClr>
              </a:solidFill>
              <a:miter lim="800000"/>
              <a:headEnd/>
              <a:tailEnd/>
            </a:ln>
          </p:spPr>
          <p:txBody>
            <a:bodyPr lIns="18276" tIns="18276" rIns="18276" bIns="18276" anchor="ctr"/>
            <a:lstStyle/>
            <a:p>
              <a:pPr>
                <a:defRPr/>
              </a:pPr>
              <a:endParaRPr lang="en-US" sz="2496">
                <a:latin typeface="Arial" charset="0"/>
                <a:ea typeface="ＭＳ Ｐゴシック" charset="0"/>
              </a:endParaRPr>
            </a:p>
          </p:txBody>
        </p:sp>
        <p:sp>
          <p:nvSpPr>
            <p:cNvPr id="14343" name="Rectangle 76"/>
            <p:cNvSpPr>
              <a:spLocks noChangeArrowheads="1"/>
            </p:cNvSpPr>
            <p:nvPr/>
          </p:nvSpPr>
          <p:spPr bwMode="auto">
            <a:xfrm>
              <a:off x="6823690" y="1859131"/>
              <a:ext cx="1131716" cy="103484"/>
            </a:xfrm>
            <a:prstGeom prst="rect">
              <a:avLst/>
            </a:prstGeom>
            <a:solidFill>
              <a:srgbClr val="F9F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48" b="1" i="1"/>
                <a:t>Glucometer</a:t>
              </a:r>
            </a:p>
          </p:txBody>
        </p:sp>
        <p:sp>
          <p:nvSpPr>
            <p:cNvPr id="14344" name="Rectangle 77"/>
            <p:cNvSpPr>
              <a:spLocks noChangeArrowheads="1"/>
            </p:cNvSpPr>
            <p:nvPr/>
          </p:nvSpPr>
          <p:spPr bwMode="auto">
            <a:xfrm>
              <a:off x="8949513" y="1738036"/>
              <a:ext cx="1406939" cy="471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90000"/>
                </a:lnSpc>
              </a:pPr>
              <a:r>
                <a:rPr lang="en-US" altLang="en-US" sz="1387" b="1" dirty="0">
                  <a:solidFill>
                    <a:srgbClr val="000000"/>
                  </a:solidFill>
                </a:rPr>
                <a:t>Process: </a:t>
              </a:r>
              <a:br>
                <a:rPr lang="en-US" altLang="en-US" sz="1387" b="1" dirty="0">
                  <a:solidFill>
                    <a:srgbClr val="000000"/>
                  </a:solidFill>
                </a:rPr>
              </a:br>
              <a:r>
                <a:rPr lang="en-US" altLang="en-US" sz="1387" b="1" dirty="0">
                  <a:solidFill>
                    <a:srgbClr val="000000"/>
                  </a:solidFill>
                </a:rPr>
                <a:t>Assay</a:t>
              </a:r>
            </a:p>
          </p:txBody>
        </p:sp>
        <p:sp>
          <p:nvSpPr>
            <p:cNvPr id="14345" name="Rectangle 78"/>
            <p:cNvSpPr>
              <a:spLocks noChangeArrowheads="1"/>
            </p:cNvSpPr>
            <p:nvPr/>
          </p:nvSpPr>
          <p:spPr bwMode="auto">
            <a:xfrm>
              <a:off x="1871882" y="1346117"/>
              <a:ext cx="1583082" cy="559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pPr>
              <a:r>
                <a:rPr lang="en-US" altLang="en-US" sz="1387" b="1" dirty="0"/>
                <a:t>Process: </a:t>
              </a:r>
              <a:br>
                <a:rPr lang="en-US" altLang="en-US" sz="1387" b="1" dirty="0"/>
              </a:br>
              <a:r>
                <a:rPr lang="en-US" altLang="en-US" sz="1387" b="1" dirty="0"/>
                <a:t>specimen collection</a:t>
              </a:r>
            </a:p>
          </p:txBody>
        </p:sp>
        <p:sp>
          <p:nvSpPr>
            <p:cNvPr id="14359" name="Line 58"/>
            <p:cNvSpPr>
              <a:spLocks noChangeShapeType="1"/>
            </p:cNvSpPr>
            <p:nvPr/>
          </p:nvSpPr>
          <p:spPr bwMode="auto">
            <a:xfrm flipH="1" flipV="1">
              <a:off x="3802847" y="2167382"/>
              <a:ext cx="209169" cy="1957385"/>
            </a:xfrm>
            <a:prstGeom prst="line">
              <a:avLst/>
            </a:prstGeom>
            <a:noFill/>
            <a:ln w="19050">
              <a:solidFill>
                <a:srgbClr val="FF0000"/>
              </a:solidFill>
              <a:round/>
              <a:headEnd/>
              <a:tailEnd type="triangle" w="med" len="lg"/>
            </a:ln>
            <a:extLst>
              <a:ext uri="{909E8E84-426E-40dd-AFC4-6F175D3DCCD1}">
                <a14:hiddenFill xmlns:a14="http://schemas.microsoft.com/office/drawing/2010/main" xmlns="">
                  <a:noFill/>
                </a14:hiddenFill>
              </a:ext>
            </a:extLst>
          </p:spPr>
          <p:txBody>
            <a:bodyPr/>
            <a:lstStyle/>
            <a:p>
              <a:endParaRPr lang="en-US" sz="2496"/>
            </a:p>
          </p:txBody>
        </p:sp>
        <p:sp>
          <p:nvSpPr>
            <p:cNvPr id="14360" name="Line 59"/>
            <p:cNvSpPr>
              <a:spLocks noChangeShapeType="1"/>
            </p:cNvSpPr>
            <p:nvPr/>
          </p:nvSpPr>
          <p:spPr bwMode="auto">
            <a:xfrm flipV="1">
              <a:off x="4023024" y="2891768"/>
              <a:ext cx="479988" cy="1232999"/>
            </a:xfrm>
            <a:prstGeom prst="line">
              <a:avLst/>
            </a:prstGeom>
            <a:noFill/>
            <a:ln w="19050">
              <a:solidFill>
                <a:srgbClr val="FF0000"/>
              </a:solidFill>
              <a:round/>
              <a:headEnd/>
              <a:tailEnd type="triangle" w="med" len="lg"/>
            </a:ln>
            <a:extLst>
              <a:ext uri="{909E8E84-426E-40dd-AFC4-6F175D3DCCD1}">
                <a14:hiddenFill xmlns:a14="http://schemas.microsoft.com/office/drawing/2010/main" xmlns="">
                  <a:noFill/>
                </a14:hiddenFill>
              </a:ext>
            </a:extLst>
          </p:spPr>
          <p:txBody>
            <a:bodyPr/>
            <a:lstStyle/>
            <a:p>
              <a:endParaRPr lang="en-US" sz="2496"/>
            </a:p>
          </p:txBody>
        </p:sp>
        <p:sp>
          <p:nvSpPr>
            <p:cNvPr id="14361" name="Line 61"/>
            <p:cNvSpPr>
              <a:spLocks noChangeShapeType="1"/>
            </p:cNvSpPr>
            <p:nvPr/>
          </p:nvSpPr>
          <p:spPr bwMode="auto">
            <a:xfrm flipV="1">
              <a:off x="7581102" y="3765875"/>
              <a:ext cx="1206576" cy="913740"/>
            </a:xfrm>
            <a:prstGeom prst="line">
              <a:avLst/>
            </a:prstGeom>
            <a:noFill/>
            <a:ln w="19050">
              <a:solidFill>
                <a:srgbClr val="FFC000"/>
              </a:solidFill>
              <a:round/>
              <a:headEnd/>
              <a:tailEnd type="triangle" w="med" len="lg"/>
            </a:ln>
            <a:extLst>
              <a:ext uri="{909E8E84-426E-40dd-AFC4-6F175D3DCCD1}">
                <a14:hiddenFill xmlns:a14="http://schemas.microsoft.com/office/drawing/2010/main" xmlns="">
                  <a:noFill/>
                </a14:hiddenFill>
              </a:ext>
            </a:extLst>
          </p:spPr>
          <p:txBody>
            <a:bodyPr/>
            <a:lstStyle/>
            <a:p>
              <a:endParaRPr lang="en-US" sz="2496"/>
            </a:p>
          </p:txBody>
        </p:sp>
        <p:sp>
          <p:nvSpPr>
            <p:cNvPr id="14362" name="Line 62"/>
            <p:cNvSpPr>
              <a:spLocks noChangeShapeType="1"/>
            </p:cNvSpPr>
            <p:nvPr/>
          </p:nvSpPr>
          <p:spPr bwMode="auto">
            <a:xfrm flipH="1" flipV="1">
              <a:off x="5680967" y="3195613"/>
              <a:ext cx="1884725" cy="1468588"/>
            </a:xfrm>
            <a:prstGeom prst="line">
              <a:avLst/>
            </a:prstGeom>
            <a:noFill/>
            <a:ln w="19050">
              <a:solidFill>
                <a:srgbClr val="FF0000"/>
              </a:solidFill>
              <a:round/>
              <a:headEnd/>
              <a:tailEnd type="triangle" w="med" len="lg"/>
            </a:ln>
            <a:extLst>
              <a:ext uri="{909E8E84-426E-40dd-AFC4-6F175D3DCCD1}">
                <a14:hiddenFill xmlns:a14="http://schemas.microsoft.com/office/drawing/2010/main" xmlns="">
                  <a:noFill/>
                </a14:hiddenFill>
              </a:ext>
            </a:extLst>
          </p:spPr>
          <p:txBody>
            <a:bodyPr/>
            <a:lstStyle/>
            <a:p>
              <a:endParaRPr lang="en-US" sz="2496"/>
            </a:p>
          </p:txBody>
        </p:sp>
        <p:sp>
          <p:nvSpPr>
            <p:cNvPr id="14363" name="Line 65"/>
            <p:cNvSpPr>
              <a:spLocks noChangeShapeType="1"/>
            </p:cNvSpPr>
            <p:nvPr/>
          </p:nvSpPr>
          <p:spPr bwMode="auto">
            <a:xfrm flipV="1">
              <a:off x="4003209" y="3411388"/>
              <a:ext cx="1321069" cy="719983"/>
            </a:xfrm>
            <a:prstGeom prst="line">
              <a:avLst/>
            </a:prstGeom>
            <a:noFill/>
            <a:ln w="19050">
              <a:solidFill>
                <a:srgbClr val="FFC000"/>
              </a:solidFill>
              <a:round/>
              <a:headEnd/>
              <a:tailEnd type="triangle" w="med" len="lg"/>
            </a:ln>
            <a:extLst>
              <a:ext uri="{909E8E84-426E-40dd-AFC4-6F175D3DCCD1}">
                <a14:hiddenFill xmlns:a14="http://schemas.microsoft.com/office/drawing/2010/main" xmlns="">
                  <a:noFill/>
                </a14:hiddenFill>
              </a:ext>
            </a:extLst>
          </p:spPr>
          <p:txBody>
            <a:bodyPr/>
            <a:lstStyle/>
            <a:p>
              <a:endParaRPr lang="en-US" sz="2496"/>
            </a:p>
          </p:txBody>
        </p:sp>
        <p:sp>
          <p:nvSpPr>
            <p:cNvPr id="14364" name="Line 66"/>
            <p:cNvSpPr>
              <a:spLocks noChangeShapeType="1"/>
            </p:cNvSpPr>
            <p:nvPr/>
          </p:nvSpPr>
          <p:spPr bwMode="auto">
            <a:xfrm flipH="1" flipV="1">
              <a:off x="2864887" y="2957822"/>
              <a:ext cx="1138321" cy="1180155"/>
            </a:xfrm>
            <a:prstGeom prst="line">
              <a:avLst/>
            </a:prstGeom>
            <a:noFill/>
            <a:ln w="19050">
              <a:solidFill>
                <a:srgbClr val="FF0000"/>
              </a:solidFill>
              <a:round/>
              <a:headEnd/>
              <a:tailEnd type="triangle" w="med" len="lg"/>
            </a:ln>
            <a:extLst>
              <a:ext uri="{909E8E84-426E-40dd-AFC4-6F175D3DCCD1}">
                <a14:hiddenFill xmlns:a14="http://schemas.microsoft.com/office/drawing/2010/main" xmlns="">
                  <a:noFill/>
                </a14:hiddenFill>
              </a:ext>
            </a:extLst>
          </p:spPr>
          <p:txBody>
            <a:bodyPr/>
            <a:lstStyle/>
            <a:p>
              <a:endParaRPr lang="en-US" sz="2496"/>
            </a:p>
          </p:txBody>
        </p:sp>
        <p:sp>
          <p:nvSpPr>
            <p:cNvPr id="14365" name="Rectangle 69"/>
            <p:cNvSpPr>
              <a:spLocks noChangeArrowheads="1"/>
            </p:cNvSpPr>
            <p:nvPr/>
          </p:nvSpPr>
          <p:spPr bwMode="auto">
            <a:xfrm>
              <a:off x="6114719" y="3999264"/>
              <a:ext cx="1479597" cy="211371"/>
            </a:xfrm>
            <a:prstGeom prst="rect">
              <a:avLst/>
            </a:prstGeom>
            <a:solidFill>
              <a:srgbClr val="F9F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has specified input</a:t>
              </a:r>
            </a:p>
          </p:txBody>
        </p:sp>
        <p:sp>
          <p:nvSpPr>
            <p:cNvPr id="14366" name="Rectangle 70"/>
            <p:cNvSpPr>
              <a:spLocks noChangeArrowheads="1"/>
            </p:cNvSpPr>
            <p:nvPr/>
          </p:nvSpPr>
          <p:spPr bwMode="auto">
            <a:xfrm>
              <a:off x="3364692" y="3147174"/>
              <a:ext cx="1506019" cy="151923"/>
            </a:xfrm>
            <a:prstGeom prst="rect">
              <a:avLst/>
            </a:prstGeom>
            <a:solidFill>
              <a:srgbClr val="F9F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has specified input</a:t>
              </a:r>
            </a:p>
          </p:txBody>
        </p:sp>
        <p:sp>
          <p:nvSpPr>
            <p:cNvPr id="2080" name="AutoShape 81"/>
            <p:cNvSpPr>
              <a:spLocks noChangeArrowheads="1"/>
            </p:cNvSpPr>
            <p:nvPr/>
          </p:nvSpPr>
          <p:spPr bwMode="auto">
            <a:xfrm>
              <a:off x="8673186" y="2885162"/>
              <a:ext cx="1550054" cy="783835"/>
            </a:xfrm>
            <a:prstGeom prst="roundRect">
              <a:avLst>
                <a:gd name="adj" fmla="val 16667"/>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defRPr/>
              </a:pPr>
              <a:endParaRPr lang="en-US" sz="2496">
                <a:latin typeface="Arial" charset="0"/>
                <a:ea typeface="ＭＳ Ｐゴシック" charset="0"/>
              </a:endParaRPr>
            </a:p>
          </p:txBody>
        </p:sp>
        <p:sp>
          <p:nvSpPr>
            <p:cNvPr id="14368" name="Rectangle 82"/>
            <p:cNvSpPr>
              <a:spLocks noChangeArrowheads="1"/>
            </p:cNvSpPr>
            <p:nvPr/>
          </p:nvSpPr>
          <p:spPr bwMode="auto">
            <a:xfrm>
              <a:off x="8752452" y="2955621"/>
              <a:ext cx="1393727" cy="634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1110" b="1" u="sng"/>
                <a:t>Measurement Datum</a:t>
              </a:r>
            </a:p>
            <a:p>
              <a:pPr algn="ctr" eaLnBrk="1" hangingPunct="1">
                <a:lnSpc>
                  <a:spcPct val="90000"/>
                </a:lnSpc>
              </a:pPr>
              <a:r>
                <a:rPr lang="en-US" altLang="en-US" sz="1110" b="1"/>
                <a:t>1.2 mg/ml</a:t>
              </a:r>
            </a:p>
          </p:txBody>
        </p:sp>
        <p:sp>
          <p:nvSpPr>
            <p:cNvPr id="14369" name="Rectangle 67"/>
            <p:cNvSpPr>
              <a:spLocks noChangeArrowheads="1"/>
            </p:cNvSpPr>
            <p:nvPr/>
          </p:nvSpPr>
          <p:spPr bwMode="auto">
            <a:xfrm>
              <a:off x="7882748" y="4023483"/>
              <a:ext cx="1393729" cy="198160"/>
            </a:xfrm>
            <a:prstGeom prst="rect">
              <a:avLst/>
            </a:prstGeom>
            <a:solidFill>
              <a:srgbClr val="F9F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has specified output</a:t>
              </a:r>
            </a:p>
          </p:txBody>
        </p:sp>
        <p:sp>
          <p:nvSpPr>
            <p:cNvPr id="14371" name="Line 60"/>
            <p:cNvSpPr>
              <a:spLocks noChangeShapeType="1"/>
            </p:cNvSpPr>
            <p:nvPr/>
          </p:nvSpPr>
          <p:spPr bwMode="auto">
            <a:xfrm flipV="1">
              <a:off x="7581102" y="3257266"/>
              <a:ext cx="123300" cy="1433359"/>
            </a:xfrm>
            <a:prstGeom prst="line">
              <a:avLst/>
            </a:prstGeom>
            <a:noFill/>
            <a:ln w="19050">
              <a:solidFill>
                <a:srgbClr val="FF0000"/>
              </a:solidFill>
              <a:round/>
              <a:headEnd/>
              <a:tailEnd type="triangle" w="med" len="lg"/>
            </a:ln>
            <a:extLst>
              <a:ext uri="{909E8E84-426E-40dd-AFC4-6F175D3DCCD1}">
                <a14:hiddenFill xmlns:a14="http://schemas.microsoft.com/office/drawing/2010/main" xmlns="">
                  <a:noFill/>
                </a14:hiddenFill>
              </a:ext>
            </a:extLst>
          </p:spPr>
          <p:txBody>
            <a:bodyPr/>
            <a:lstStyle/>
            <a:p>
              <a:endParaRPr lang="en-US" sz="2496"/>
            </a:p>
          </p:txBody>
        </p:sp>
        <p:sp>
          <p:nvSpPr>
            <p:cNvPr id="14372" name="Rectangle 85"/>
            <p:cNvSpPr>
              <a:spLocks noChangeArrowheads="1"/>
            </p:cNvSpPr>
            <p:nvPr/>
          </p:nvSpPr>
          <p:spPr bwMode="auto">
            <a:xfrm>
              <a:off x="6839104" y="3587533"/>
              <a:ext cx="1646933" cy="228985"/>
            </a:xfrm>
            <a:prstGeom prst="rect">
              <a:avLst/>
            </a:prstGeom>
            <a:solidFill>
              <a:srgbClr val="F9F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has specified input</a:t>
              </a:r>
            </a:p>
          </p:txBody>
        </p:sp>
        <p:sp>
          <p:nvSpPr>
            <p:cNvPr id="2086" name="AutoShape 22"/>
            <p:cNvSpPr>
              <a:spLocks noChangeArrowheads="1"/>
            </p:cNvSpPr>
            <p:nvPr/>
          </p:nvSpPr>
          <p:spPr bwMode="auto">
            <a:xfrm>
              <a:off x="6768644" y="5267176"/>
              <a:ext cx="1232998" cy="299443"/>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a:spcBef>
                  <a:spcPct val="50000"/>
                </a:spcBef>
                <a:defRPr/>
              </a:pPr>
              <a:r>
                <a:rPr lang="en-US" sz="1110" b="1">
                  <a:latin typeface="Arial" charset="0"/>
                  <a:ea typeface="ＭＳ Ｐゴシック" charset="0"/>
                </a:rPr>
                <a:t>Blood Specimen</a:t>
              </a:r>
            </a:p>
          </p:txBody>
        </p:sp>
        <p:sp>
          <p:nvSpPr>
            <p:cNvPr id="14374" name="Line 88"/>
            <p:cNvSpPr>
              <a:spLocks noChangeShapeType="1"/>
            </p:cNvSpPr>
            <p:nvPr/>
          </p:nvSpPr>
          <p:spPr bwMode="auto">
            <a:xfrm>
              <a:off x="5964994" y="5427905"/>
              <a:ext cx="766220" cy="0"/>
            </a:xfrm>
            <a:prstGeom prst="line">
              <a:avLst/>
            </a:prstGeom>
            <a:noFill/>
            <a:ln w="19050">
              <a:solidFill>
                <a:srgbClr val="660033"/>
              </a:solidFill>
              <a:round/>
              <a:headEnd/>
              <a:tailEnd type="triangle" w="med" len="lg"/>
            </a:ln>
            <a:extLst>
              <a:ext uri="{909E8E84-426E-40dd-AFC4-6F175D3DCCD1}">
                <a14:hiddenFill xmlns:a14="http://schemas.microsoft.com/office/drawing/2010/main" xmlns="">
                  <a:noFill/>
                </a14:hiddenFill>
              </a:ext>
            </a:extLst>
          </p:spPr>
          <p:txBody>
            <a:bodyPr/>
            <a:lstStyle/>
            <a:p>
              <a:endParaRPr lang="en-US" sz="2496"/>
            </a:p>
          </p:txBody>
        </p:sp>
        <p:sp>
          <p:nvSpPr>
            <p:cNvPr id="2088" name="AutoShape 23"/>
            <p:cNvSpPr>
              <a:spLocks noChangeArrowheads="1"/>
            </p:cNvSpPr>
            <p:nvPr/>
          </p:nvSpPr>
          <p:spPr bwMode="auto">
            <a:xfrm>
              <a:off x="4566863" y="5267176"/>
              <a:ext cx="1395930" cy="299443"/>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a:spcBef>
                  <a:spcPct val="50000"/>
                </a:spcBef>
                <a:defRPr/>
              </a:pPr>
              <a:r>
                <a:rPr lang="en-US" sz="1110" b="1" dirty="0">
                  <a:latin typeface="Arial" charset="0"/>
                  <a:ea typeface="ＭＳ Ｐゴシック" charset="0"/>
                </a:rPr>
                <a:t>Glucose molecules</a:t>
              </a:r>
            </a:p>
          </p:txBody>
        </p:sp>
        <p:sp>
          <p:nvSpPr>
            <p:cNvPr id="14376" name="Rectangle 73"/>
            <p:cNvSpPr>
              <a:spLocks noChangeArrowheads="1"/>
            </p:cNvSpPr>
            <p:nvPr/>
          </p:nvSpPr>
          <p:spPr bwMode="auto">
            <a:xfrm>
              <a:off x="5982608" y="5474146"/>
              <a:ext cx="528428" cy="189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part of</a:t>
              </a:r>
            </a:p>
          </p:txBody>
        </p:sp>
        <p:sp>
          <p:nvSpPr>
            <p:cNvPr id="14380" name="Rectangle 91"/>
            <p:cNvSpPr>
              <a:spLocks noChangeArrowheads="1"/>
            </p:cNvSpPr>
            <p:nvPr/>
          </p:nvSpPr>
          <p:spPr bwMode="auto">
            <a:xfrm rot="20006097">
              <a:off x="4289438" y="3752665"/>
              <a:ext cx="671544" cy="103484"/>
            </a:xfrm>
            <a:prstGeom prst="rect">
              <a:avLst/>
            </a:prstGeom>
            <a:solidFill>
              <a:srgbClr val="F9F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3"/>
            </a:p>
          </p:txBody>
        </p:sp>
        <p:sp>
          <p:nvSpPr>
            <p:cNvPr id="14381" name="Rectangle 71"/>
            <p:cNvSpPr>
              <a:spLocks noChangeArrowheads="1"/>
            </p:cNvSpPr>
            <p:nvPr/>
          </p:nvSpPr>
          <p:spPr bwMode="auto">
            <a:xfrm>
              <a:off x="4269626" y="3424600"/>
              <a:ext cx="638517" cy="616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5000"/>
                </a:lnSpc>
              </a:pPr>
              <a:r>
                <a:rPr lang="en-US" altLang="en-US" sz="1110" b="1"/>
                <a:t>has specified output</a:t>
              </a:r>
            </a:p>
          </p:txBody>
        </p:sp>
        <p:sp>
          <p:nvSpPr>
            <p:cNvPr id="14382" name="Rectangle 92"/>
            <p:cNvSpPr>
              <a:spLocks noChangeArrowheads="1"/>
            </p:cNvSpPr>
            <p:nvPr/>
          </p:nvSpPr>
          <p:spPr bwMode="auto">
            <a:xfrm rot="2700000">
              <a:off x="3249100" y="3606245"/>
              <a:ext cx="605489" cy="162932"/>
            </a:xfrm>
            <a:prstGeom prst="rect">
              <a:avLst/>
            </a:prstGeom>
            <a:solidFill>
              <a:srgbClr val="F9F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3"/>
            </a:p>
          </p:txBody>
        </p:sp>
        <p:sp>
          <p:nvSpPr>
            <p:cNvPr id="14383" name="Rectangle 72"/>
            <p:cNvSpPr>
              <a:spLocks noChangeArrowheads="1"/>
            </p:cNvSpPr>
            <p:nvPr/>
          </p:nvSpPr>
          <p:spPr bwMode="auto">
            <a:xfrm>
              <a:off x="3168734" y="3536889"/>
              <a:ext cx="660535" cy="286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5000"/>
                </a:lnSpc>
              </a:pPr>
              <a:r>
                <a:rPr lang="en-US" altLang="en-US" sz="1110" b="1"/>
                <a:t>has specified input</a:t>
              </a:r>
            </a:p>
          </p:txBody>
        </p:sp>
        <p:pic>
          <p:nvPicPr>
            <p:cNvPr id="14384" name="Picture 94" descr="Blood tube emp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930" y="1590514"/>
              <a:ext cx="266416" cy="12792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85" name="Picture 95" descr="Blood tube fill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5926" y="2343525"/>
              <a:ext cx="253206" cy="1277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86" name="Picture 96" descr="Glucome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1126" y="2057291"/>
              <a:ext cx="1598494" cy="1182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87" name="Picture 100" descr="syrin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60122">
              <a:off x="3267814" y="1652163"/>
              <a:ext cx="854291" cy="84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90" name="Line 63"/>
            <p:cNvSpPr>
              <a:spLocks noChangeShapeType="1"/>
            </p:cNvSpPr>
            <p:nvPr/>
          </p:nvSpPr>
          <p:spPr bwMode="auto">
            <a:xfrm flipH="1" flipV="1">
              <a:off x="5512527" y="3508267"/>
              <a:ext cx="1912248" cy="1758908"/>
            </a:xfrm>
            <a:prstGeom prst="line">
              <a:avLst/>
            </a:prstGeom>
            <a:noFill/>
            <a:ln w="19050">
              <a:solidFill>
                <a:srgbClr val="660033"/>
              </a:solidFill>
              <a:round/>
              <a:headEnd/>
              <a:tailEnd type="triangle" w="med" len="lg"/>
            </a:ln>
            <a:extLst>
              <a:ext uri="{909E8E84-426E-40dd-AFC4-6F175D3DCCD1}">
                <a14:hiddenFill xmlns:a14="http://schemas.microsoft.com/office/drawing/2010/main" xmlns="">
                  <a:noFill/>
                </a14:hiddenFill>
              </a:ext>
            </a:extLst>
          </p:spPr>
          <p:txBody>
            <a:bodyPr/>
            <a:lstStyle/>
            <a:p>
              <a:endParaRPr lang="en-US" sz="2496"/>
            </a:p>
          </p:txBody>
        </p:sp>
        <p:sp>
          <p:nvSpPr>
            <p:cNvPr id="14391" name="Rectangle 74"/>
            <p:cNvSpPr>
              <a:spLocks noChangeArrowheads="1"/>
            </p:cNvSpPr>
            <p:nvPr/>
          </p:nvSpPr>
          <p:spPr bwMode="auto">
            <a:xfrm>
              <a:off x="5990314" y="4380172"/>
              <a:ext cx="951170" cy="211371"/>
            </a:xfrm>
            <a:prstGeom prst="rect">
              <a:avLst/>
            </a:prstGeom>
            <a:solidFill>
              <a:srgbClr val="F9F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dirty="0"/>
                <a:t>located in</a:t>
              </a:r>
            </a:p>
          </p:txBody>
        </p:sp>
        <p:pic>
          <p:nvPicPr>
            <p:cNvPr id="4" name="Picture 3"/>
            <p:cNvPicPr>
              <a:picLocks noChangeAspect="1"/>
            </p:cNvPicPr>
            <p:nvPr/>
          </p:nvPicPr>
          <p:blipFill>
            <a:blip r:embed="rId8"/>
            <a:stretch>
              <a:fillRect/>
            </a:stretch>
          </p:blipFill>
          <p:spPr>
            <a:xfrm>
              <a:off x="1869564" y="2221878"/>
              <a:ext cx="1140756" cy="1140756"/>
            </a:xfrm>
            <a:prstGeom prst="rect">
              <a:avLst/>
            </a:prstGeom>
          </p:spPr>
        </p:pic>
        <p:sp>
          <p:nvSpPr>
            <p:cNvPr id="5" name="Rectangle 4">
              <a:extLst>
                <a:ext uri="{FF2B5EF4-FFF2-40B4-BE49-F238E27FC236}">
                  <a16:creationId xmlns:a16="http://schemas.microsoft.com/office/drawing/2014/main" id="{1355EF47-E080-7640-96C9-3593EE07371C}"/>
                </a:ext>
              </a:extLst>
            </p:cNvPr>
            <p:cNvSpPr/>
            <p:nvPr/>
          </p:nvSpPr>
          <p:spPr>
            <a:xfrm>
              <a:off x="7219987" y="4721732"/>
              <a:ext cx="1999265" cy="369332"/>
            </a:xfrm>
            <a:prstGeom prst="rect">
              <a:avLst/>
            </a:prstGeom>
            <a:ln>
              <a:solidFill>
                <a:schemeClr val="accent1"/>
              </a:solidFill>
            </a:ln>
          </p:spPr>
          <p:txBody>
            <a:bodyPr wrap="none">
              <a:spAutoFit/>
            </a:bodyPr>
            <a:lstStyle/>
            <a:p>
              <a:r>
                <a:rPr lang="en-US" dirty="0"/>
                <a:t>OBO:OBI_0000070 </a:t>
              </a:r>
            </a:p>
          </p:txBody>
        </p:sp>
        <p:sp>
          <p:nvSpPr>
            <p:cNvPr id="41" name="Rectangle 40">
              <a:extLst>
                <a:ext uri="{FF2B5EF4-FFF2-40B4-BE49-F238E27FC236}">
                  <a16:creationId xmlns:a16="http://schemas.microsoft.com/office/drawing/2014/main" id="{DB9389BF-1D86-E547-A315-B95913D0492A}"/>
                </a:ext>
              </a:extLst>
            </p:cNvPr>
            <p:cNvSpPr/>
            <p:nvPr/>
          </p:nvSpPr>
          <p:spPr>
            <a:xfrm>
              <a:off x="2777916" y="4126905"/>
              <a:ext cx="1999265" cy="369332"/>
            </a:xfrm>
            <a:prstGeom prst="rect">
              <a:avLst/>
            </a:prstGeom>
            <a:ln>
              <a:solidFill>
                <a:schemeClr val="accent1"/>
              </a:solidFill>
            </a:ln>
          </p:spPr>
          <p:txBody>
            <a:bodyPr wrap="none">
              <a:spAutoFit/>
            </a:bodyPr>
            <a:lstStyle/>
            <a:p>
              <a:r>
                <a:rPr lang="en-US" dirty="0"/>
                <a:t>OBO:OBI_0000659 </a:t>
              </a:r>
            </a:p>
          </p:txBody>
        </p:sp>
      </p:grpSp>
      <p:pic>
        <p:nvPicPr>
          <p:cNvPr id="8" name="Picture 7">
            <a:extLst>
              <a:ext uri="{FF2B5EF4-FFF2-40B4-BE49-F238E27FC236}">
                <a16:creationId xmlns:a16="http://schemas.microsoft.com/office/drawing/2014/main" id="{CE8575DA-A832-D440-90C2-89133BBEFDC2}"/>
              </a:ext>
            </a:extLst>
          </p:cNvPr>
          <p:cNvPicPr>
            <a:picLocks noChangeAspect="1"/>
          </p:cNvPicPr>
          <p:nvPr/>
        </p:nvPicPr>
        <p:blipFill>
          <a:blip r:embed="rId9"/>
          <a:stretch>
            <a:fillRect/>
          </a:stretch>
        </p:blipFill>
        <p:spPr>
          <a:xfrm>
            <a:off x="5044060" y="848041"/>
            <a:ext cx="7114680" cy="5153118"/>
          </a:xfrm>
          <a:prstGeom prst="rect">
            <a:avLst/>
          </a:prstGeom>
          <a:ln>
            <a:solidFill>
              <a:schemeClr val="accent1"/>
            </a:solidFill>
          </a:ln>
        </p:spPr>
      </p:pic>
    </p:spTree>
    <p:extLst>
      <p:ext uri="{BB962C8B-B14F-4D97-AF65-F5344CB8AC3E}">
        <p14:creationId xmlns:p14="http://schemas.microsoft.com/office/powerpoint/2010/main" val="386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3BB3-FD30-774E-A0C4-98A1947D3253}"/>
              </a:ext>
            </a:extLst>
          </p:cNvPr>
          <p:cNvSpPr>
            <a:spLocks noGrp="1"/>
          </p:cNvSpPr>
          <p:nvPr>
            <p:ph type="title"/>
          </p:nvPr>
        </p:nvSpPr>
        <p:spPr/>
        <p:txBody>
          <a:bodyPr/>
          <a:lstStyle/>
          <a:p>
            <a:r>
              <a:rPr lang="en-US" dirty="0"/>
              <a:t>Semantic harmony for databases, community standards, and graphs</a:t>
            </a:r>
          </a:p>
        </p:txBody>
      </p:sp>
      <p:sp>
        <p:nvSpPr>
          <p:cNvPr id="3" name="Content Placeholder 2">
            <a:extLst>
              <a:ext uri="{FF2B5EF4-FFF2-40B4-BE49-F238E27FC236}">
                <a16:creationId xmlns:a16="http://schemas.microsoft.com/office/drawing/2014/main" id="{9B16051E-1585-DB4C-B0E8-E2881FE128D0}"/>
              </a:ext>
            </a:extLst>
          </p:cNvPr>
          <p:cNvSpPr>
            <a:spLocks noGrp="1"/>
          </p:cNvSpPr>
          <p:nvPr>
            <p:ph idx="1"/>
          </p:nvPr>
        </p:nvSpPr>
        <p:spPr>
          <a:xfrm>
            <a:off x="838200" y="1508166"/>
            <a:ext cx="10515600" cy="5130140"/>
          </a:xfrm>
        </p:spPr>
        <p:txBody>
          <a:bodyPr>
            <a:normAutofit/>
          </a:bodyPr>
          <a:lstStyle/>
          <a:p>
            <a:pPr marL="0" indent="0">
              <a:buNone/>
            </a:pPr>
            <a:endParaRPr lang="en-US" dirty="0"/>
          </a:p>
          <a:p>
            <a:r>
              <a:rPr lang="en-US" sz="3200" dirty="0"/>
              <a:t>Striving for semantic harmony in a large project with a small ontology team</a:t>
            </a:r>
          </a:p>
          <a:p>
            <a:pPr lvl="1"/>
            <a:r>
              <a:rPr lang="en-US" sz="2800" dirty="0"/>
              <a:t>The </a:t>
            </a:r>
            <a:r>
              <a:rPr lang="en-US" sz="2800" dirty="0" err="1"/>
              <a:t>VEuPathDB</a:t>
            </a:r>
            <a:r>
              <a:rPr lang="en-US" sz="2800" dirty="0"/>
              <a:t> story (annotations, IRIs)</a:t>
            </a:r>
          </a:p>
          <a:p>
            <a:r>
              <a:rPr lang="en-US" sz="3200" dirty="0"/>
              <a:t>Aspiring to common terms and patterns across diverse domains and with diverse ontology backgrounds. </a:t>
            </a:r>
          </a:p>
          <a:p>
            <a:pPr lvl="1"/>
            <a:r>
              <a:rPr lang="en-US" sz="2800" dirty="0"/>
              <a:t>OBI/OBO Foundry (classes, </a:t>
            </a:r>
            <a:r>
              <a:rPr lang="en-US" sz="2800" dirty="0" err="1"/>
              <a:t>TBox</a:t>
            </a:r>
            <a:r>
              <a:rPr lang="en-US" sz="2800" dirty="0"/>
              <a:t>)</a:t>
            </a:r>
          </a:p>
          <a:p>
            <a:r>
              <a:rPr lang="en-US" sz="3200" dirty="0"/>
              <a:t>Applying ontology-driven tools on real-world data</a:t>
            </a:r>
          </a:p>
          <a:p>
            <a:pPr lvl="1"/>
            <a:r>
              <a:rPr lang="en-US" sz="2800" dirty="0"/>
              <a:t>TURBO and semantic graphs (individuals, </a:t>
            </a:r>
            <a:r>
              <a:rPr lang="en-US" sz="2800" dirty="0" err="1"/>
              <a:t>ABox</a:t>
            </a:r>
            <a:r>
              <a:rPr lang="en-US" sz="2800" dirty="0"/>
              <a:t> triples) </a:t>
            </a:r>
          </a:p>
        </p:txBody>
      </p:sp>
      <p:pic>
        <p:nvPicPr>
          <p:cNvPr id="4" name="Picture 3">
            <a:extLst>
              <a:ext uri="{FF2B5EF4-FFF2-40B4-BE49-F238E27FC236}">
                <a16:creationId xmlns:a16="http://schemas.microsoft.com/office/drawing/2014/main" id="{4F2F252F-275E-1A4E-BC48-A4B63E6E6574}"/>
              </a:ext>
            </a:extLst>
          </p:cNvPr>
          <p:cNvPicPr>
            <a:picLocks noChangeAspect="1"/>
          </p:cNvPicPr>
          <p:nvPr/>
        </p:nvPicPr>
        <p:blipFill>
          <a:blip r:embed="rId3"/>
          <a:stretch>
            <a:fillRect/>
          </a:stretch>
        </p:blipFill>
        <p:spPr>
          <a:xfrm>
            <a:off x="8775511" y="2751233"/>
            <a:ext cx="3398294" cy="713285"/>
          </a:xfrm>
          <a:prstGeom prst="rect">
            <a:avLst/>
          </a:prstGeom>
        </p:spPr>
      </p:pic>
      <p:pic>
        <p:nvPicPr>
          <p:cNvPr id="5" name="Picture 4">
            <a:extLst>
              <a:ext uri="{FF2B5EF4-FFF2-40B4-BE49-F238E27FC236}">
                <a16:creationId xmlns:a16="http://schemas.microsoft.com/office/drawing/2014/main" id="{998EC2F0-D14C-C641-A7F4-75B14C28F88C}"/>
              </a:ext>
            </a:extLst>
          </p:cNvPr>
          <p:cNvPicPr>
            <a:picLocks noChangeAspect="1"/>
          </p:cNvPicPr>
          <p:nvPr/>
        </p:nvPicPr>
        <p:blipFill>
          <a:blip r:embed="rId4"/>
          <a:stretch>
            <a:fillRect/>
          </a:stretch>
        </p:blipFill>
        <p:spPr>
          <a:xfrm>
            <a:off x="10044943" y="5080401"/>
            <a:ext cx="1132574" cy="1148526"/>
          </a:xfrm>
          <a:prstGeom prst="rect">
            <a:avLst/>
          </a:prstGeom>
        </p:spPr>
      </p:pic>
      <p:pic>
        <p:nvPicPr>
          <p:cNvPr id="6" name="Picture 5" descr="foundrylogo.gif">
            <a:extLst>
              <a:ext uri="{FF2B5EF4-FFF2-40B4-BE49-F238E27FC236}">
                <a16:creationId xmlns:a16="http://schemas.microsoft.com/office/drawing/2014/main" id="{A709066F-6241-614C-91FA-5025B6C0A3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5616" y="3828427"/>
            <a:ext cx="997248" cy="997248"/>
          </a:xfrm>
          <a:prstGeom prst="rect">
            <a:avLst/>
          </a:prstGeom>
        </p:spPr>
      </p:pic>
    </p:spTree>
    <p:extLst>
      <p:ext uri="{BB962C8B-B14F-4D97-AF65-F5344CB8AC3E}">
        <p14:creationId xmlns:p14="http://schemas.microsoft.com/office/powerpoint/2010/main" val="161034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8DA4-52A1-394F-AF0C-0EFEAA152651}"/>
              </a:ext>
            </a:extLst>
          </p:cNvPr>
          <p:cNvSpPr>
            <a:spLocks noGrp="1"/>
          </p:cNvSpPr>
          <p:nvPr>
            <p:ph type="title"/>
          </p:nvPr>
        </p:nvSpPr>
        <p:spPr/>
        <p:txBody>
          <a:bodyPr>
            <a:normAutofit fontScale="90000"/>
          </a:bodyPr>
          <a:lstStyle/>
          <a:p>
            <a:r>
              <a:rPr lang="en-US" dirty="0" err="1"/>
              <a:t>VEuPathDB</a:t>
            </a:r>
            <a:r>
              <a:rPr lang="en-US" dirty="0"/>
              <a:t> is a collection of eukaryotic pathogen, vector, and host informatics resources</a:t>
            </a:r>
          </a:p>
        </p:txBody>
      </p:sp>
      <p:sp>
        <p:nvSpPr>
          <p:cNvPr id="3" name="Content Placeholder 2">
            <a:extLst>
              <a:ext uri="{FF2B5EF4-FFF2-40B4-BE49-F238E27FC236}">
                <a16:creationId xmlns:a16="http://schemas.microsoft.com/office/drawing/2014/main" id="{B5E0BD5F-936A-994C-BD36-377C1283E40D}"/>
              </a:ext>
            </a:extLst>
          </p:cNvPr>
          <p:cNvSpPr>
            <a:spLocks noGrp="1"/>
          </p:cNvSpPr>
          <p:nvPr>
            <p:ph idx="1"/>
          </p:nvPr>
        </p:nvSpPr>
        <p:spPr>
          <a:xfrm>
            <a:off x="606184" y="1444907"/>
            <a:ext cx="10952332" cy="5186149"/>
          </a:xfrm>
        </p:spPr>
        <p:txBody>
          <a:bodyPr>
            <a:normAutofit fontScale="77500" lnSpcReduction="20000"/>
          </a:bodyPr>
          <a:lstStyle/>
          <a:p>
            <a:endParaRPr lang="en-US" dirty="0"/>
          </a:p>
          <a:p>
            <a:r>
              <a:rPr lang="en-US" dirty="0"/>
              <a:t>Primarily an </a:t>
            </a:r>
            <a:r>
              <a:rPr lang="en-US" b="1" dirty="0"/>
              <a:t>NIAID-supported Bioinformatics Resource Center</a:t>
            </a:r>
            <a:r>
              <a:rPr lang="en-US" dirty="0"/>
              <a:t>.</a:t>
            </a:r>
          </a:p>
          <a:p>
            <a:r>
              <a:rPr lang="en-US" dirty="0"/>
              <a:t>Also funding from </a:t>
            </a:r>
            <a:r>
              <a:rPr lang="en-US" dirty="0" err="1"/>
              <a:t>Wellcome</a:t>
            </a:r>
            <a:r>
              <a:rPr lang="en-US" dirty="0"/>
              <a:t> Trust. Now an </a:t>
            </a:r>
            <a:r>
              <a:rPr lang="en-US" b="1" dirty="0"/>
              <a:t>Elixir-UK service </a:t>
            </a:r>
            <a:r>
              <a:rPr lang="en-US" dirty="0"/>
              <a:t>selected to ensure high service quality and match UK priorities as identified by its funders.</a:t>
            </a:r>
          </a:p>
          <a:p>
            <a:r>
              <a:rPr lang="en-US" dirty="0"/>
              <a:t>Started in 2000 with the Plasmodium Genome Database - </a:t>
            </a:r>
            <a:r>
              <a:rPr lang="en-US" dirty="0" err="1"/>
              <a:t>PlasmoDB</a:t>
            </a:r>
            <a:r>
              <a:rPr lang="en-US" dirty="0"/>
              <a:t> (reflects a </a:t>
            </a:r>
            <a:r>
              <a:rPr lang="en-US" b="1" dirty="0"/>
              <a:t>long running project</a:t>
            </a:r>
            <a:r>
              <a:rPr lang="en-US" dirty="0"/>
              <a:t>) to provide researchers studying parasitic organisms a way to access genomic data. </a:t>
            </a:r>
          </a:p>
          <a:p>
            <a:r>
              <a:rPr lang="en-US" dirty="0"/>
              <a:t>Grew to include other </a:t>
            </a:r>
            <a:r>
              <a:rPr lang="en-US" dirty="0" err="1"/>
              <a:t>ampicomplexans</a:t>
            </a:r>
            <a:r>
              <a:rPr lang="en-US" dirty="0"/>
              <a:t> and then other pathogenic protozoa and then their vectors. </a:t>
            </a:r>
            <a:r>
              <a:rPr lang="en-US" b="1" dirty="0"/>
              <a:t>Successful scalable infrastructure</a:t>
            </a:r>
            <a:r>
              <a:rPr lang="en-US" dirty="0"/>
              <a:t>.</a:t>
            </a:r>
          </a:p>
          <a:p>
            <a:r>
              <a:rPr lang="en-US" dirty="0"/>
              <a:t>Amos B, </a:t>
            </a:r>
            <a:r>
              <a:rPr lang="en-US" dirty="0" err="1"/>
              <a:t>Aurrecoechea</a:t>
            </a:r>
            <a:r>
              <a:rPr lang="en-US" dirty="0"/>
              <a:t> C, Barba M, Barreto A, </a:t>
            </a:r>
            <a:r>
              <a:rPr lang="en-US" dirty="0" err="1"/>
              <a:t>Basenko</a:t>
            </a:r>
            <a:r>
              <a:rPr lang="en-US" dirty="0"/>
              <a:t> EY, </a:t>
            </a:r>
            <a:r>
              <a:rPr lang="en-US" dirty="0" err="1"/>
              <a:t>Bażant</a:t>
            </a:r>
            <a:r>
              <a:rPr lang="en-US" dirty="0"/>
              <a:t> W, </a:t>
            </a:r>
            <a:r>
              <a:rPr lang="en-US" dirty="0" err="1"/>
              <a:t>Belnap</a:t>
            </a:r>
            <a:r>
              <a:rPr lang="en-US" dirty="0"/>
              <a:t> R, Blevins AS, </a:t>
            </a:r>
            <a:r>
              <a:rPr lang="en-US" dirty="0" err="1"/>
              <a:t>Böhme</a:t>
            </a:r>
            <a:r>
              <a:rPr lang="en-US" dirty="0"/>
              <a:t> U, </a:t>
            </a:r>
            <a:r>
              <a:rPr lang="en-US" dirty="0" err="1"/>
              <a:t>Brestelli</a:t>
            </a:r>
            <a:r>
              <a:rPr lang="en-US" dirty="0"/>
              <a:t> J, </a:t>
            </a:r>
            <a:r>
              <a:rPr lang="en-US" dirty="0" err="1"/>
              <a:t>Brunk</a:t>
            </a:r>
            <a:r>
              <a:rPr lang="en-US" dirty="0"/>
              <a:t> BP, Caddick M, Callan D, Campbell L, Christensen MB, </a:t>
            </a:r>
            <a:r>
              <a:rPr lang="en-US" dirty="0" err="1"/>
              <a:t>Christophides</a:t>
            </a:r>
            <a:r>
              <a:rPr lang="en-US" dirty="0"/>
              <a:t> GK, Crouch K, Davis K, </a:t>
            </a:r>
            <a:r>
              <a:rPr lang="en-US" dirty="0" err="1"/>
              <a:t>DeBarry</a:t>
            </a:r>
            <a:r>
              <a:rPr lang="en-US" dirty="0"/>
              <a:t> J, Doherty R, </a:t>
            </a:r>
            <a:r>
              <a:rPr lang="en-US" dirty="0" err="1"/>
              <a:t>Duan</a:t>
            </a:r>
            <a:r>
              <a:rPr lang="en-US" dirty="0"/>
              <a:t> Y, Dunn M, </a:t>
            </a:r>
            <a:r>
              <a:rPr lang="en-US" dirty="0" err="1"/>
              <a:t>Falke</a:t>
            </a:r>
            <a:r>
              <a:rPr lang="en-US" dirty="0"/>
              <a:t> D, Fisher S, </a:t>
            </a:r>
            <a:r>
              <a:rPr lang="en-US" dirty="0" err="1"/>
              <a:t>Flicek</a:t>
            </a:r>
            <a:r>
              <a:rPr lang="en-US" dirty="0"/>
              <a:t> P, Fox B, </a:t>
            </a:r>
            <a:r>
              <a:rPr lang="en-US" dirty="0" err="1"/>
              <a:t>Gajria</a:t>
            </a:r>
            <a:r>
              <a:rPr lang="en-US" dirty="0"/>
              <a:t> B, </a:t>
            </a:r>
            <a:r>
              <a:rPr lang="en-US" dirty="0" err="1"/>
              <a:t>Giraldo</a:t>
            </a:r>
            <a:r>
              <a:rPr lang="en-US" dirty="0"/>
              <a:t>-Calderón GI, </a:t>
            </a:r>
            <a:r>
              <a:rPr lang="en-US" dirty="0" err="1"/>
              <a:t>Harb</a:t>
            </a:r>
            <a:r>
              <a:rPr lang="en-US" dirty="0"/>
              <a:t> OS, Harper E, Hertz-Fowler C, Hickman MJ, </a:t>
            </a:r>
            <a:r>
              <a:rPr lang="en-US" dirty="0" err="1"/>
              <a:t>Howington</a:t>
            </a:r>
            <a:r>
              <a:rPr lang="en-US" dirty="0"/>
              <a:t> C, Hu S, Humphrey J, </a:t>
            </a:r>
            <a:r>
              <a:rPr lang="en-US" dirty="0" err="1"/>
              <a:t>Iodice</a:t>
            </a:r>
            <a:r>
              <a:rPr lang="en-US" dirty="0"/>
              <a:t> J, Jones A, </a:t>
            </a:r>
            <a:r>
              <a:rPr lang="en-US" b="1" dirty="0"/>
              <a:t>Judkins</a:t>
            </a:r>
            <a:r>
              <a:rPr lang="en-US" dirty="0"/>
              <a:t> J, Kelly SA, </a:t>
            </a:r>
            <a:r>
              <a:rPr lang="en-US" b="1" dirty="0"/>
              <a:t>Kissinger</a:t>
            </a:r>
            <a:r>
              <a:rPr lang="en-US" dirty="0"/>
              <a:t> JC, Kwon DK, Lamoureux K, Lawson D, Li W, Lies K, </a:t>
            </a:r>
            <a:r>
              <a:rPr lang="en-US" dirty="0" err="1"/>
              <a:t>Lodha</a:t>
            </a:r>
            <a:r>
              <a:rPr lang="en-US" dirty="0"/>
              <a:t> D, Long J, MacCallum RM, Maslen G, </a:t>
            </a:r>
            <a:r>
              <a:rPr lang="en-US" b="1" dirty="0"/>
              <a:t>McDowell</a:t>
            </a:r>
            <a:r>
              <a:rPr lang="en-US" dirty="0"/>
              <a:t> MA, </a:t>
            </a:r>
            <a:r>
              <a:rPr lang="en-US" dirty="0" err="1"/>
              <a:t>Nabrzyski</a:t>
            </a:r>
            <a:r>
              <a:rPr lang="en-US" dirty="0"/>
              <a:t> J, </a:t>
            </a:r>
            <a:r>
              <a:rPr lang="en-US" b="1" dirty="0"/>
              <a:t>Roos</a:t>
            </a:r>
            <a:r>
              <a:rPr lang="en-US" dirty="0"/>
              <a:t> DS, </a:t>
            </a:r>
            <a:r>
              <a:rPr lang="en-US" dirty="0" err="1"/>
              <a:t>Rund</a:t>
            </a:r>
            <a:r>
              <a:rPr lang="en-US" dirty="0"/>
              <a:t> SSC, Schulman SW, </a:t>
            </a:r>
            <a:r>
              <a:rPr lang="en-US" b="1" dirty="0" err="1"/>
              <a:t>Shanmugasundram</a:t>
            </a:r>
            <a:r>
              <a:rPr lang="en-US" dirty="0"/>
              <a:t> A, </a:t>
            </a:r>
            <a:r>
              <a:rPr lang="en-US" dirty="0" err="1"/>
              <a:t>Sitnik</a:t>
            </a:r>
            <a:r>
              <a:rPr lang="en-US" dirty="0"/>
              <a:t> V, Spruill D, </a:t>
            </a:r>
            <a:r>
              <a:rPr lang="en-US" dirty="0" err="1"/>
              <a:t>Starns</a:t>
            </a:r>
            <a:r>
              <a:rPr lang="en-US" dirty="0"/>
              <a:t> D, </a:t>
            </a:r>
            <a:r>
              <a:rPr lang="en-US" dirty="0" err="1"/>
              <a:t>Stoeckert</a:t>
            </a:r>
            <a:r>
              <a:rPr lang="en-US" dirty="0"/>
              <a:t> CJ, Tomko SS, Wang H, </a:t>
            </a:r>
            <a:r>
              <a:rPr lang="en-US" dirty="0" err="1"/>
              <a:t>Warrenfeltz</a:t>
            </a:r>
            <a:r>
              <a:rPr lang="en-US" dirty="0"/>
              <a:t> S, Wieck R, Wilkinson PA, Xu L, </a:t>
            </a:r>
            <a:r>
              <a:rPr lang="en-US" b="1" dirty="0"/>
              <a:t>Zheng</a:t>
            </a:r>
            <a:r>
              <a:rPr lang="en-US" dirty="0"/>
              <a:t> J. </a:t>
            </a:r>
            <a:r>
              <a:rPr lang="en-US" dirty="0" err="1"/>
              <a:t>VEuPathDB</a:t>
            </a:r>
            <a:r>
              <a:rPr lang="en-US" dirty="0"/>
              <a:t>: the eukaryotic pathogen, vector and host bioinformatics resource center. Nucleic Acids Res. 2022 Jan 7;50(D1):D898-D911. </a:t>
            </a:r>
          </a:p>
          <a:p>
            <a:pPr lvl="1"/>
            <a:endParaRPr lang="en-US" dirty="0"/>
          </a:p>
        </p:txBody>
      </p:sp>
      <p:pic>
        <p:nvPicPr>
          <p:cNvPr id="4" name="Picture 3">
            <a:extLst>
              <a:ext uri="{FF2B5EF4-FFF2-40B4-BE49-F238E27FC236}">
                <a16:creationId xmlns:a16="http://schemas.microsoft.com/office/drawing/2014/main" id="{A9EEC89A-F2E9-574B-A583-DD7DA66312F4}"/>
              </a:ext>
            </a:extLst>
          </p:cNvPr>
          <p:cNvPicPr>
            <a:picLocks noChangeAspect="1"/>
          </p:cNvPicPr>
          <p:nvPr/>
        </p:nvPicPr>
        <p:blipFill>
          <a:blip r:embed="rId3"/>
          <a:stretch>
            <a:fillRect/>
          </a:stretch>
        </p:blipFill>
        <p:spPr>
          <a:xfrm>
            <a:off x="7438030" y="5904351"/>
            <a:ext cx="4753969" cy="997835"/>
          </a:xfrm>
          <a:prstGeom prst="rect">
            <a:avLst/>
          </a:prstGeom>
        </p:spPr>
      </p:pic>
      <p:pic>
        <p:nvPicPr>
          <p:cNvPr id="5" name="Picture 2" descr="https://lh6.googleusercontent.com/9bIwU4DwK1HtnLM25HIzzDb_ajKv-jWa6g61NhDiTlgFFbVI5CosR8NGgi1IoAhT5QV0vqA9x23eoeoW7Jf0czJafwl16FRSGkLmpu1dK35m9phPdgule4NuM7-IF_CDbdn-rhBRUoPFrIGY-c22hw">
            <a:extLst>
              <a:ext uri="{FF2B5EF4-FFF2-40B4-BE49-F238E27FC236}">
                <a16:creationId xmlns:a16="http://schemas.microsoft.com/office/drawing/2014/main" id="{5C235A19-6ADB-074F-BFCE-31BD3596C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678" y="4847237"/>
            <a:ext cx="2014867" cy="20054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lh6.googleusercontent.com/BZacR_hOa7XBJ6W-YF-unC8mHEDI_C0ZbsclpOU0cVtumfzm4Tm4Wf7SpkT9IkNFOtM2cMNZKuIuwXpM8Xzyk_cL2LYeedfDyia0xVkQDUQ8zwR6zD03IgsPkgfPPIxqMlD81E8qQfADNzopuvrhPg">
            <a:extLst>
              <a:ext uri="{FF2B5EF4-FFF2-40B4-BE49-F238E27FC236}">
                <a16:creationId xmlns:a16="http://schemas.microsoft.com/office/drawing/2014/main" id="{C7532925-3AEB-E44F-A972-822F25F6D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2637" y="3106753"/>
            <a:ext cx="2488725" cy="16550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lh3.googleusercontent.com/3lpDpIyL-LZcX6ysRu3hrjpcovSUFW6AYheZ_A2tb9w-95t1T6OStrKEdJiTT0hPUbUNEYYa54IfXX7oyLyhB_D8RBB485XTYuJM1wgDn7sHFsINoP0luBRKFfFqu-x4ZqogiQSooKv_auF_d4B6ZQ">
            <a:extLst>
              <a:ext uri="{FF2B5EF4-FFF2-40B4-BE49-F238E27FC236}">
                <a16:creationId xmlns:a16="http://schemas.microsoft.com/office/drawing/2014/main" id="{1192D1ED-E855-044A-BE3A-E91A30795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59" y="3504486"/>
            <a:ext cx="1796143"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5.googleusercontent.com/LbNK6DMRH8IMih-HmdlS4brO6MgvCNNL3EqO_DJg8_LGlMaXAcQuTV9P295JzFmDixo7z9wykHSQvhM9_wNOCnwCALgkBVOCvrpkri7N4FE5Wci2x5AUIndmSf1W_ByuYAzaOyEXSQOeycH8VdjRNw0bQchUmqRwRt5WnlgDcyrY2o8Cxyi8qJiH">
            <a:extLst>
              <a:ext uri="{FF2B5EF4-FFF2-40B4-BE49-F238E27FC236}">
                <a16:creationId xmlns:a16="http://schemas.microsoft.com/office/drawing/2014/main" id="{3EDAA514-F7E4-564F-8F39-0CDF75D85E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1362" y="3076145"/>
            <a:ext cx="1839183" cy="18391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n7YDidztToENySYQ_VqkEagGA0S8Xlb1v4jmebQdRrMyVXg2rDa6GP2jOgEae0Vy4dUZ02voBGkgR6msQZ0UIOP1ObFJoqs3pgWHqitH5uiY2D-ODKToupbJNcQpD8KEKxZ2pmAMVM0059M8raGECMmTg_xbT5Kp1TdntCSljMFr7A8an5k5lxMR">
            <a:extLst>
              <a:ext uri="{FF2B5EF4-FFF2-40B4-BE49-F238E27FC236}">
                <a16:creationId xmlns:a16="http://schemas.microsoft.com/office/drawing/2014/main" id="{CE8018B9-1BA6-6D47-8B51-5C6AF4B957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0919" y="3076144"/>
            <a:ext cx="1831081" cy="18391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5.googleusercontent.com/AuO_j7Czpha5njtPYjxMh8BIbAfW50BzWOflHrHUPRV0tjoNqL9Tcjfv6hP2-uo-lUPGOTTgmgye53eSyYsvcljs2MdpflIsgLHrXjOX2Pe3eRldr_saCr4hsppnxOxkXfvY0YCz2EpC9Cmww01u0G_vRKalB-2yT3-zJ003L7P65x2Lu_rgzlz-">
            <a:extLst>
              <a:ext uri="{FF2B5EF4-FFF2-40B4-BE49-F238E27FC236}">
                <a16:creationId xmlns:a16="http://schemas.microsoft.com/office/drawing/2014/main" id="{9F1149C1-7E23-674B-B966-299E1360DE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6" y="5022661"/>
            <a:ext cx="1879525" cy="18795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1D2AFBA-31D2-6D40-8FD0-CD0E9F3C3116}"/>
              </a:ext>
            </a:extLst>
          </p:cNvPr>
          <p:cNvGrpSpPr/>
          <p:nvPr/>
        </p:nvGrpSpPr>
        <p:grpSpPr>
          <a:xfrm>
            <a:off x="2970578" y="5022661"/>
            <a:ext cx="1830028" cy="1830028"/>
            <a:chOff x="2970578" y="5022661"/>
            <a:chExt cx="1830028" cy="1830028"/>
          </a:xfrm>
        </p:grpSpPr>
        <p:pic>
          <p:nvPicPr>
            <p:cNvPr id="6" name="Picture 5">
              <a:extLst>
                <a:ext uri="{FF2B5EF4-FFF2-40B4-BE49-F238E27FC236}">
                  <a16:creationId xmlns:a16="http://schemas.microsoft.com/office/drawing/2014/main" id="{56C6D100-70A6-6540-A56B-9FFBE6AD5FE1}"/>
                </a:ext>
              </a:extLst>
            </p:cNvPr>
            <p:cNvPicPr>
              <a:picLocks noChangeAspect="1"/>
            </p:cNvPicPr>
            <p:nvPr/>
          </p:nvPicPr>
          <p:blipFill>
            <a:blip r:embed="rId10"/>
            <a:stretch>
              <a:fillRect/>
            </a:stretch>
          </p:blipFill>
          <p:spPr>
            <a:xfrm>
              <a:off x="2970578" y="5022661"/>
              <a:ext cx="1830028" cy="1830028"/>
            </a:xfrm>
            <a:prstGeom prst="rect">
              <a:avLst/>
            </a:prstGeom>
          </p:spPr>
        </p:pic>
        <p:sp>
          <p:nvSpPr>
            <p:cNvPr id="9" name="TextBox 8">
              <a:extLst>
                <a:ext uri="{FF2B5EF4-FFF2-40B4-BE49-F238E27FC236}">
                  <a16:creationId xmlns:a16="http://schemas.microsoft.com/office/drawing/2014/main" id="{4B3901A9-FD3A-FC47-AAE8-870BC3B2F83B}"/>
                </a:ext>
              </a:extLst>
            </p:cNvPr>
            <p:cNvSpPr txBox="1"/>
            <p:nvPr/>
          </p:nvSpPr>
          <p:spPr>
            <a:xfrm>
              <a:off x="3120933" y="6481262"/>
              <a:ext cx="1496243" cy="369332"/>
            </a:xfrm>
            <a:prstGeom prst="rect">
              <a:avLst/>
            </a:prstGeom>
            <a:solidFill>
              <a:schemeClr val="bg1"/>
            </a:solidFill>
          </p:spPr>
          <p:txBody>
            <a:bodyPr wrap="none" rtlCol="0">
              <a:spAutoFit/>
            </a:bodyPr>
            <a:lstStyle/>
            <a:p>
              <a:r>
                <a:rPr lang="en-US" dirty="0"/>
                <a:t>Cristian Cocos</a:t>
              </a:r>
            </a:p>
          </p:txBody>
        </p:sp>
      </p:grpSp>
    </p:spTree>
    <p:extLst>
      <p:ext uri="{BB962C8B-B14F-4D97-AF65-F5344CB8AC3E}">
        <p14:creationId xmlns:p14="http://schemas.microsoft.com/office/powerpoint/2010/main" val="86768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par>
                                <p:cTn id="11" presetID="9"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dissolve">
                                      <p:cBhvr>
                                        <p:cTn id="13" dur="500"/>
                                        <p:tgtEl>
                                          <p:spTgt spid="205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2050"/>
                                        </p:tgtEl>
                                      </p:cBhvr>
                                    </p:animEffect>
                                    <p:set>
                                      <p:cBhvr>
                                        <p:cTn id="21" dur="1" fill="hold">
                                          <p:stCondLst>
                                            <p:cond delay="499"/>
                                          </p:stCondLst>
                                        </p:cTn>
                                        <p:tgtEl>
                                          <p:spTgt spid="2050"/>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2052"/>
                                        </p:tgtEl>
                                      </p:cBhvr>
                                    </p:animEffect>
                                    <p:set>
                                      <p:cBhvr>
                                        <p:cTn id="24" dur="1" fill="hold">
                                          <p:stCondLst>
                                            <p:cond delay="499"/>
                                          </p:stCondLst>
                                        </p:cTn>
                                        <p:tgtEl>
                                          <p:spTgt spid="205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par>
                                <p:cTn id="30" presetID="9"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additive="base">
                                        <p:cTn id="37" dur="500" fill="hold"/>
                                        <p:tgtEl>
                                          <p:spTgt spid="1026"/>
                                        </p:tgtEl>
                                        <p:attrNameLst>
                                          <p:attrName>ppt_x</p:attrName>
                                        </p:attrNameLst>
                                      </p:cBhvr>
                                      <p:tavLst>
                                        <p:tav tm="0">
                                          <p:val>
                                            <p:strVal val="#ppt_x"/>
                                          </p:val>
                                        </p:tav>
                                        <p:tav tm="100000">
                                          <p:val>
                                            <p:strVal val="#ppt_x"/>
                                          </p:val>
                                        </p:tav>
                                      </p:tavLst>
                                    </p:anim>
                                    <p:anim calcmode="lin" valueType="num">
                                      <p:cBhvr additive="base">
                                        <p:cTn id="3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9DBF3-D328-BA43-9FEA-EA4DA51B3151}"/>
              </a:ext>
            </a:extLst>
          </p:cNvPr>
          <p:cNvPicPr>
            <a:picLocks noChangeAspect="1"/>
          </p:cNvPicPr>
          <p:nvPr/>
        </p:nvPicPr>
        <p:blipFill>
          <a:blip r:embed="rId3"/>
          <a:stretch>
            <a:fillRect/>
          </a:stretch>
        </p:blipFill>
        <p:spPr>
          <a:xfrm>
            <a:off x="0" y="244589"/>
            <a:ext cx="12192000" cy="6368822"/>
          </a:xfrm>
          <a:prstGeom prst="rect">
            <a:avLst/>
          </a:prstGeom>
        </p:spPr>
      </p:pic>
      <p:pic>
        <p:nvPicPr>
          <p:cNvPr id="7" name="Picture 6">
            <a:extLst>
              <a:ext uri="{FF2B5EF4-FFF2-40B4-BE49-F238E27FC236}">
                <a16:creationId xmlns:a16="http://schemas.microsoft.com/office/drawing/2014/main" id="{F9BD5BF0-03CD-784D-9237-0FFD450A2306}"/>
              </a:ext>
            </a:extLst>
          </p:cNvPr>
          <p:cNvPicPr>
            <a:picLocks noChangeAspect="1"/>
          </p:cNvPicPr>
          <p:nvPr/>
        </p:nvPicPr>
        <p:blipFill>
          <a:blip r:embed="rId4"/>
          <a:stretch>
            <a:fillRect/>
          </a:stretch>
        </p:blipFill>
        <p:spPr>
          <a:xfrm>
            <a:off x="0" y="244589"/>
            <a:ext cx="12192000" cy="6368822"/>
          </a:xfrm>
          <a:prstGeom prst="rect">
            <a:avLst/>
          </a:prstGeom>
        </p:spPr>
      </p:pic>
      <p:pic>
        <p:nvPicPr>
          <p:cNvPr id="9" name="Picture 8">
            <a:extLst>
              <a:ext uri="{FF2B5EF4-FFF2-40B4-BE49-F238E27FC236}">
                <a16:creationId xmlns:a16="http://schemas.microsoft.com/office/drawing/2014/main" id="{B9E3174D-FC18-6B43-85B6-A3E214D00BC6}"/>
              </a:ext>
            </a:extLst>
          </p:cNvPr>
          <p:cNvPicPr>
            <a:picLocks noChangeAspect="1"/>
          </p:cNvPicPr>
          <p:nvPr/>
        </p:nvPicPr>
        <p:blipFill>
          <a:blip r:embed="rId5"/>
          <a:stretch>
            <a:fillRect/>
          </a:stretch>
        </p:blipFill>
        <p:spPr>
          <a:xfrm>
            <a:off x="0" y="244589"/>
            <a:ext cx="12192000" cy="6368822"/>
          </a:xfrm>
          <a:prstGeom prst="rect">
            <a:avLst/>
          </a:prstGeom>
        </p:spPr>
      </p:pic>
      <p:pic>
        <p:nvPicPr>
          <p:cNvPr id="6" name="Picture 5">
            <a:extLst>
              <a:ext uri="{FF2B5EF4-FFF2-40B4-BE49-F238E27FC236}">
                <a16:creationId xmlns:a16="http://schemas.microsoft.com/office/drawing/2014/main" id="{56D1CB20-B87A-F141-BE08-D1527073E4D5}"/>
              </a:ext>
            </a:extLst>
          </p:cNvPr>
          <p:cNvPicPr>
            <a:picLocks noChangeAspect="1"/>
          </p:cNvPicPr>
          <p:nvPr/>
        </p:nvPicPr>
        <p:blipFill>
          <a:blip r:embed="rId6"/>
          <a:stretch>
            <a:fillRect/>
          </a:stretch>
        </p:blipFill>
        <p:spPr>
          <a:xfrm>
            <a:off x="0" y="301187"/>
            <a:ext cx="12192000" cy="6255626"/>
          </a:xfrm>
          <a:prstGeom prst="rect">
            <a:avLst/>
          </a:prstGeom>
        </p:spPr>
      </p:pic>
    </p:spTree>
    <p:extLst>
      <p:ext uri="{BB962C8B-B14F-4D97-AF65-F5344CB8AC3E}">
        <p14:creationId xmlns:p14="http://schemas.microsoft.com/office/powerpoint/2010/main" val="12902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98DA4-52A1-394F-AF0C-0EFEAA152651}"/>
              </a:ext>
            </a:extLst>
          </p:cNvPr>
          <p:cNvSpPr>
            <a:spLocks noGrp="1"/>
          </p:cNvSpPr>
          <p:nvPr>
            <p:ph type="title"/>
          </p:nvPr>
        </p:nvSpPr>
        <p:spPr/>
        <p:txBody>
          <a:bodyPr>
            <a:normAutofit/>
          </a:bodyPr>
          <a:lstStyle/>
          <a:p>
            <a:r>
              <a:rPr lang="en-US" dirty="0" err="1"/>
              <a:t>VEuPathDB</a:t>
            </a:r>
            <a:r>
              <a:rPr lang="en-US" dirty="0"/>
              <a:t> has expanded to include </a:t>
            </a:r>
            <a:r>
              <a:rPr lang="en-US" dirty="0" err="1"/>
              <a:t>ClinEpiDB</a:t>
            </a:r>
            <a:r>
              <a:rPr lang="en-US" dirty="0"/>
              <a:t> and </a:t>
            </a:r>
            <a:r>
              <a:rPr lang="en-US" dirty="0" err="1"/>
              <a:t>MicrobiomeDB</a:t>
            </a:r>
            <a:endParaRPr lang="en-US" dirty="0"/>
          </a:p>
        </p:txBody>
      </p:sp>
      <p:sp>
        <p:nvSpPr>
          <p:cNvPr id="3" name="Content Placeholder 2">
            <a:extLst>
              <a:ext uri="{FF2B5EF4-FFF2-40B4-BE49-F238E27FC236}">
                <a16:creationId xmlns:a16="http://schemas.microsoft.com/office/drawing/2014/main" id="{B5E0BD5F-936A-994C-BD36-377C1283E40D}"/>
              </a:ext>
            </a:extLst>
          </p:cNvPr>
          <p:cNvSpPr>
            <a:spLocks noGrp="1"/>
          </p:cNvSpPr>
          <p:nvPr>
            <p:ph idx="1"/>
          </p:nvPr>
        </p:nvSpPr>
        <p:spPr>
          <a:xfrm>
            <a:off x="950744" y="1241946"/>
            <a:ext cx="10515600" cy="4935017"/>
          </a:xfrm>
        </p:spPr>
        <p:txBody>
          <a:bodyPr>
            <a:normAutofit fontScale="85000" lnSpcReduction="20000"/>
          </a:bodyPr>
          <a:lstStyle/>
          <a:p>
            <a:endParaRPr lang="en-US" dirty="0"/>
          </a:p>
          <a:p>
            <a:r>
              <a:rPr lang="en-US" dirty="0"/>
              <a:t>Now working with datasets from clinical epidemiology (</a:t>
            </a:r>
            <a:r>
              <a:rPr lang="en-US" dirty="0" err="1"/>
              <a:t>ClinEpiDB</a:t>
            </a:r>
            <a:r>
              <a:rPr lang="en-US" dirty="0"/>
              <a:t>) and microbiome (</a:t>
            </a:r>
            <a:r>
              <a:rPr lang="en-US" dirty="0" err="1"/>
              <a:t>MicrobiomeDB</a:t>
            </a:r>
            <a:r>
              <a:rPr lang="en-US" dirty="0"/>
              <a:t>) studies. (Functional) genomic datasets typically come with few “metadata” – </a:t>
            </a:r>
            <a:r>
              <a:rPr lang="en-US" b="1" dirty="0"/>
              <a:t>sample and experimental details</a:t>
            </a:r>
            <a:r>
              <a:rPr lang="en-US" dirty="0"/>
              <a:t>. Expanded system to </a:t>
            </a:r>
            <a:r>
              <a:rPr lang="en-US" b="1" dirty="0"/>
              <a:t>cover complex demographic, clinical, and even social data impacting health</a:t>
            </a:r>
            <a:r>
              <a:rPr lang="en-US" dirty="0"/>
              <a:t>.</a:t>
            </a:r>
          </a:p>
          <a:p>
            <a:r>
              <a:rPr lang="en-US" dirty="0"/>
              <a:t>While </a:t>
            </a:r>
            <a:r>
              <a:rPr lang="en-US" dirty="0" err="1"/>
              <a:t>VEuPathDB</a:t>
            </a:r>
            <a:r>
              <a:rPr lang="en-US" dirty="0"/>
              <a:t> sites are gene-centric, </a:t>
            </a:r>
            <a:r>
              <a:rPr lang="en-US" b="1" dirty="0" err="1"/>
              <a:t>ClinEpiDB</a:t>
            </a:r>
            <a:r>
              <a:rPr lang="en-US" b="1" dirty="0"/>
              <a:t> and </a:t>
            </a:r>
            <a:r>
              <a:rPr lang="en-US" b="1" dirty="0" err="1"/>
              <a:t>MicrobiomeDB</a:t>
            </a:r>
            <a:r>
              <a:rPr lang="en-US" b="1" dirty="0"/>
              <a:t> are organism-centric</a:t>
            </a:r>
          </a:p>
          <a:p>
            <a:r>
              <a:rPr lang="en-US" dirty="0" err="1"/>
              <a:t>ClinEpiDB</a:t>
            </a:r>
            <a:r>
              <a:rPr lang="en-US" dirty="0"/>
              <a:t>: an open-access clinical epidemiology database resource encouraging online exploration of complex studies. </a:t>
            </a:r>
            <a:r>
              <a:rPr lang="en-US" dirty="0" err="1"/>
              <a:t>Ruhamyankaka</a:t>
            </a:r>
            <a:r>
              <a:rPr lang="en-US" dirty="0"/>
              <a:t> E, </a:t>
            </a:r>
            <a:r>
              <a:rPr lang="en-US" dirty="0" err="1"/>
              <a:t>Brunk</a:t>
            </a:r>
            <a:r>
              <a:rPr lang="en-US" dirty="0"/>
              <a:t> BP, Dorsey G, </a:t>
            </a:r>
            <a:r>
              <a:rPr lang="en-US" dirty="0" err="1"/>
              <a:t>Harb</a:t>
            </a:r>
            <a:r>
              <a:rPr lang="en-US" dirty="0"/>
              <a:t> OS, </a:t>
            </a:r>
            <a:r>
              <a:rPr lang="en-US" b="1" dirty="0" err="1"/>
              <a:t>Helb</a:t>
            </a:r>
            <a:r>
              <a:rPr lang="en-US" dirty="0"/>
              <a:t> DA, Judkins J, Kissinger JC, </a:t>
            </a:r>
            <a:r>
              <a:rPr lang="en-US" b="1" dirty="0"/>
              <a:t>Lindsay</a:t>
            </a:r>
            <a:r>
              <a:rPr lang="en-US" dirty="0"/>
              <a:t> B, Roos DS, San EJ, </a:t>
            </a:r>
            <a:r>
              <a:rPr lang="en-US" dirty="0" err="1"/>
              <a:t>Stoeckert</a:t>
            </a:r>
            <a:r>
              <a:rPr lang="en-US" dirty="0"/>
              <a:t> CJ, Zheng J, </a:t>
            </a:r>
            <a:r>
              <a:rPr lang="en-US" b="1" dirty="0"/>
              <a:t>Tomko</a:t>
            </a:r>
            <a:r>
              <a:rPr lang="en-US" dirty="0"/>
              <a:t> SS. Gates Open Res. 2020 Apr 6;3:1661. </a:t>
            </a:r>
            <a:r>
              <a:rPr lang="en-US" dirty="0" err="1"/>
              <a:t>doi</a:t>
            </a:r>
            <a:r>
              <a:rPr lang="en-US" dirty="0"/>
              <a:t>: 10.12688/gatesopenres.13087.2. </a:t>
            </a:r>
            <a:r>
              <a:rPr lang="en-US" dirty="0" err="1"/>
              <a:t>eCollection</a:t>
            </a:r>
            <a:r>
              <a:rPr lang="en-US" dirty="0"/>
              <a:t> 2019. </a:t>
            </a:r>
          </a:p>
          <a:p>
            <a:r>
              <a:rPr lang="en-US" dirty="0" err="1"/>
              <a:t>MicrobiomeDB</a:t>
            </a:r>
            <a:r>
              <a:rPr lang="en-US" dirty="0"/>
              <a:t>: a systems biology platform for integrating, mining and analyzing microbiome experiments. Oliveira FS, </a:t>
            </a:r>
            <a:r>
              <a:rPr lang="en-US" dirty="0" err="1"/>
              <a:t>Brestelli</a:t>
            </a:r>
            <a:r>
              <a:rPr lang="en-US" dirty="0"/>
              <a:t> J, Cade S, Zheng J, </a:t>
            </a:r>
            <a:r>
              <a:rPr lang="en-US" dirty="0" err="1"/>
              <a:t>Iodice</a:t>
            </a:r>
            <a:r>
              <a:rPr lang="en-US" dirty="0"/>
              <a:t> J, Fischer S, </a:t>
            </a:r>
            <a:r>
              <a:rPr lang="en-US" dirty="0" err="1"/>
              <a:t>Aurrecoechea</a:t>
            </a:r>
            <a:r>
              <a:rPr lang="en-US" dirty="0"/>
              <a:t> C, Kissinger JC, </a:t>
            </a:r>
            <a:r>
              <a:rPr lang="en-US" dirty="0" err="1"/>
              <a:t>Brunk</a:t>
            </a:r>
            <a:r>
              <a:rPr lang="en-US" dirty="0"/>
              <a:t> BP, </a:t>
            </a:r>
            <a:r>
              <a:rPr lang="en-US" dirty="0" err="1"/>
              <a:t>Stoeckert</a:t>
            </a:r>
            <a:r>
              <a:rPr lang="en-US" dirty="0"/>
              <a:t> CJ Jr, Fernandes GR, Roos DS, </a:t>
            </a:r>
            <a:r>
              <a:rPr lang="en-US" b="1" dirty="0" err="1"/>
              <a:t>Beiting</a:t>
            </a:r>
            <a:r>
              <a:rPr lang="en-US" dirty="0"/>
              <a:t> DP. Nucleic Acids Res. 2018 Jan 4;46(D1):D684-D691.</a:t>
            </a:r>
          </a:p>
          <a:p>
            <a:endParaRPr lang="en-US" dirty="0"/>
          </a:p>
          <a:p>
            <a:endParaRPr lang="en-US" dirty="0"/>
          </a:p>
          <a:p>
            <a:pPr lvl="1"/>
            <a:endParaRPr lang="en-US" dirty="0"/>
          </a:p>
        </p:txBody>
      </p:sp>
      <p:pic>
        <p:nvPicPr>
          <p:cNvPr id="1026" name="Picture 2" descr="https://lh5.googleusercontent.com/TRYuci3r8ndSZ8wQHyk-DVLMyxb4Qe1T9ao79GGJ2g5QnkVpVuudNYEJozqYSTIz7sM0aXABFK1rE1rMJYwuMVKroY00-xKJNt4Ue3KzC92x_2ptPA-1fP2FZcyt3pn4jO_RoWOxrVEkufm_TttJXLUdSSeyCU4HUwQHSL5wqsFyRE9mYR9rqioJ">
            <a:extLst>
              <a:ext uri="{FF2B5EF4-FFF2-40B4-BE49-F238E27FC236}">
                <a16:creationId xmlns:a16="http://schemas.microsoft.com/office/drawing/2014/main" id="{BDBDFF9C-3458-1A41-B7F6-20962FAE5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201" y="4867422"/>
            <a:ext cx="1596609" cy="19905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0ehJOC7SQMEsVxkCvK_xDNa-d1xXxtNKGspIBj5hFXvU0NslMoi4dzzUZJ_4a0MwV-sUz7lzFRIegQ76aJK57mKFPtlsfHcCHTj1wXlvGIMit9agmBhb5jl3Q3DlO9oUPdk9HHhSlXWEdw00uKdUwIkJMeJVMsmE2wS-biKx8xlsVAJzXZy7dhNl">
            <a:extLst>
              <a:ext uri="{FF2B5EF4-FFF2-40B4-BE49-F238E27FC236}">
                <a16:creationId xmlns:a16="http://schemas.microsoft.com/office/drawing/2014/main" id="{9B07248C-97AB-F54E-8BCF-7AC095AD6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943" y="2194559"/>
            <a:ext cx="1409238" cy="17646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caWw8EzYaH8XvMl2aC3s6vtuckFeQ4RLLmtmzru6aBQx2-NR1EuPBG3wCwKWUNn2gZSJwsvsg3kuiCRpIBV2VhZ5dayiRZoFgNgRaFrHDgQfn8XIDdNrpCzWJXRIXqT5eCc2wzwnzPUuEw5rP3z-hHJfz5jbFZB7wwXUENOmi9qfn9DMXNvs8sYz">
            <a:extLst>
              <a:ext uri="{FF2B5EF4-FFF2-40B4-BE49-F238E27FC236}">
                <a16:creationId xmlns:a16="http://schemas.microsoft.com/office/drawing/2014/main" id="{AABC12FF-D94B-C040-830E-898707381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3830" y="2419643"/>
            <a:ext cx="182074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6.googleusercontent.com/fJr7pvcSYM0zrBR2jGPWQXjvaUQFZhgcfq6A6mreakcOv5rmIN4NPA0dKUwALGEXX8FPOJ0OxcJ4id3ZqLKHFqAWUFnYMJaBFTgQAJ9UU_RIL4YCy4kQgIou-VorRsxUPH9E_m8aIkGi2wS2_OzZnyNZ97Q2Gum7xpMhf6LtqPKkq4K6SIaBpfte5Hp_-DzAJA">
            <a:extLst>
              <a:ext uri="{FF2B5EF4-FFF2-40B4-BE49-F238E27FC236}">
                <a16:creationId xmlns:a16="http://schemas.microsoft.com/office/drawing/2014/main" id="{2326848B-9EA0-8345-A6E2-ED177BCE77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60" y="2419643"/>
            <a:ext cx="1720044" cy="17667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uqX1zJw7wABbbNs3UCcvyPgYO1J0QQaRg7BkBodA5PiJoB6dA1gbZEPH6bXaIDaPCXbZ5VqD-6fm9sVYIqz7jR8RYzthMBEthjs2Qre6R9HkxAiKzWrb_NyiKOXDSR0-TAbbHAL2qN0TNdjdZ-qZSjmYYbFP6F2k9R3s9sP4b2ScVXoVfk7Y1glu">
            <a:extLst>
              <a:ext uri="{FF2B5EF4-FFF2-40B4-BE49-F238E27FC236}">
                <a16:creationId xmlns:a16="http://schemas.microsoft.com/office/drawing/2014/main" id="{BE21C571-C906-7A4E-8233-1A115EC4B8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4806" y="2419643"/>
            <a:ext cx="197755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6.googleusercontent.com/DT4vN6y8JfQzOR5EzOS1rdVy3g45-RUP0IjQA2nQUcEo8c5W3I-idZhuScARDSactXD_0RU_3nr0YHTa28fYLuPYblD_q5iZmGH2oMhCYRKV9XlLEim9xxCYdla6VhR_Fo57cDUNRYvWCwD2p2kF5OUw312jiwT5s4RhNlt_RF9VJ7W96V6JIFUP0oFSrt6o0A">
            <a:extLst>
              <a:ext uri="{FF2B5EF4-FFF2-40B4-BE49-F238E27FC236}">
                <a16:creationId xmlns:a16="http://schemas.microsoft.com/office/drawing/2014/main" id="{D4F17EE2-4087-9248-87DB-70D3C226D9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6070" y="1871637"/>
            <a:ext cx="2062187" cy="2062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517D6DD-9C73-0943-8A76-82F816BDB141}"/>
              </a:ext>
            </a:extLst>
          </p:cNvPr>
          <p:cNvPicPr>
            <a:picLocks noChangeAspect="1"/>
          </p:cNvPicPr>
          <p:nvPr/>
        </p:nvPicPr>
        <p:blipFill>
          <a:blip r:embed="rId9"/>
          <a:stretch>
            <a:fillRect/>
          </a:stretch>
        </p:blipFill>
        <p:spPr>
          <a:xfrm>
            <a:off x="-26" y="3533106"/>
            <a:ext cx="1188915" cy="1245983"/>
          </a:xfrm>
          <a:prstGeom prst="rect">
            <a:avLst/>
          </a:prstGeom>
        </p:spPr>
      </p:pic>
      <p:pic>
        <p:nvPicPr>
          <p:cNvPr id="5" name="Picture 4">
            <a:extLst>
              <a:ext uri="{FF2B5EF4-FFF2-40B4-BE49-F238E27FC236}">
                <a16:creationId xmlns:a16="http://schemas.microsoft.com/office/drawing/2014/main" id="{DB6AF409-CA72-064E-9D7B-7B5D75E9F56C}"/>
              </a:ext>
            </a:extLst>
          </p:cNvPr>
          <p:cNvPicPr>
            <a:picLocks noChangeAspect="1"/>
          </p:cNvPicPr>
          <p:nvPr/>
        </p:nvPicPr>
        <p:blipFill>
          <a:blip r:embed="rId10"/>
          <a:stretch>
            <a:fillRect/>
          </a:stretch>
        </p:blipFill>
        <p:spPr>
          <a:xfrm>
            <a:off x="-45586" y="4867422"/>
            <a:ext cx="1309541" cy="1309541"/>
          </a:xfrm>
          <a:prstGeom prst="rect">
            <a:avLst/>
          </a:prstGeom>
        </p:spPr>
      </p:pic>
    </p:spTree>
    <p:extLst>
      <p:ext uri="{BB962C8B-B14F-4D97-AF65-F5344CB8AC3E}">
        <p14:creationId xmlns:p14="http://schemas.microsoft.com/office/powerpoint/2010/main" val="199859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dissolve">
                                      <p:cBhvr>
                                        <p:cTn id="7" dur="500"/>
                                        <p:tgtEl>
                                          <p:spTgt spid="1036"/>
                                        </p:tgtEl>
                                      </p:cBhvr>
                                    </p:animEffect>
                                  </p:childTnLst>
                                </p:cTn>
                              </p:par>
                              <p:par>
                                <p:cTn id="8" presetID="9"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dissolve">
                                      <p:cBhvr>
                                        <p:cTn id="10" dur="500"/>
                                        <p:tgtEl>
                                          <p:spTgt spid="1028"/>
                                        </p:tgtEl>
                                      </p:cBhvr>
                                    </p:animEffect>
                                  </p:childTnLst>
                                </p:cTn>
                              </p:par>
                              <p:par>
                                <p:cTn id="11" presetID="9"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dissolve">
                                      <p:cBhvr>
                                        <p:cTn id="13" dur="500"/>
                                        <p:tgtEl>
                                          <p:spTgt spid="10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dissolve">
                                      <p:cBhvr>
                                        <p:cTn id="18" dur="500"/>
                                        <p:tgtEl>
                                          <p:spTgt spid="1030"/>
                                        </p:tgtEl>
                                      </p:cBhvr>
                                    </p:animEffect>
                                  </p:childTnLst>
                                </p:cTn>
                              </p:par>
                              <p:par>
                                <p:cTn id="19" presetID="9"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dissolv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nodeType="clickEffect">
                                  <p:stCondLst>
                                    <p:cond delay="0"/>
                                  </p:stCondLst>
                                  <p:childTnLst>
                                    <p:animEffect transition="out" filter="dissolve">
                                      <p:cBhvr>
                                        <p:cTn id="25" dur="500"/>
                                        <p:tgtEl>
                                          <p:spTgt spid="1028"/>
                                        </p:tgtEl>
                                      </p:cBhvr>
                                    </p:animEffect>
                                    <p:set>
                                      <p:cBhvr>
                                        <p:cTn id="26" dur="1" fill="hold">
                                          <p:stCondLst>
                                            <p:cond delay="499"/>
                                          </p:stCondLst>
                                        </p:cTn>
                                        <p:tgtEl>
                                          <p:spTgt spid="1028"/>
                                        </p:tgtEl>
                                        <p:attrNameLst>
                                          <p:attrName>style.visibility</p:attrName>
                                        </p:attrNameLst>
                                      </p:cBhvr>
                                      <p:to>
                                        <p:strVal val="hidden"/>
                                      </p:to>
                                    </p:set>
                                  </p:childTnLst>
                                </p:cTn>
                              </p:par>
                              <p:par>
                                <p:cTn id="27" presetID="9" presetClass="exit" presetSubtype="0" fill="hold" nodeType="withEffect">
                                  <p:stCondLst>
                                    <p:cond delay="0"/>
                                  </p:stCondLst>
                                  <p:childTnLst>
                                    <p:animEffect transition="out" filter="dissolve">
                                      <p:cBhvr>
                                        <p:cTn id="28" dur="500"/>
                                        <p:tgtEl>
                                          <p:spTgt spid="1032"/>
                                        </p:tgtEl>
                                      </p:cBhvr>
                                    </p:animEffect>
                                    <p:set>
                                      <p:cBhvr>
                                        <p:cTn id="29" dur="1" fill="hold">
                                          <p:stCondLst>
                                            <p:cond delay="499"/>
                                          </p:stCondLst>
                                        </p:cTn>
                                        <p:tgtEl>
                                          <p:spTgt spid="1032"/>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36"/>
                                        </p:tgtEl>
                                      </p:cBhvr>
                                    </p:animEffect>
                                    <p:set>
                                      <p:cBhvr>
                                        <p:cTn id="32" dur="1" fill="hold">
                                          <p:stCondLst>
                                            <p:cond delay="499"/>
                                          </p:stCondLst>
                                        </p:cTn>
                                        <p:tgtEl>
                                          <p:spTgt spid="1036"/>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030"/>
                                        </p:tgtEl>
                                      </p:cBhvr>
                                    </p:animEffect>
                                    <p:set>
                                      <p:cBhvr>
                                        <p:cTn id="35" dur="1" fill="hold">
                                          <p:stCondLst>
                                            <p:cond delay="499"/>
                                          </p:stCondLst>
                                        </p:cTn>
                                        <p:tgtEl>
                                          <p:spTgt spid="103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034"/>
                                        </p:tgtEl>
                                      </p:cBhvr>
                                    </p:animEffect>
                                    <p:set>
                                      <p:cBhvr>
                                        <p:cTn id="38" dur="1" fill="hold">
                                          <p:stCondLst>
                                            <p:cond delay="499"/>
                                          </p:stCondLst>
                                        </p:cTn>
                                        <p:tgtEl>
                                          <p:spTgt spid="103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animEffect transition="in" filter="dissolve">
                                      <p:cBhvr>
                                        <p:cTn id="4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72371</TotalTime>
  <Words>8922</Words>
  <Application>Microsoft Macintosh PowerPoint</Application>
  <PresentationFormat>Widescreen</PresentationFormat>
  <Paragraphs>555</Paragraphs>
  <Slides>45</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ＭＳ Ｐゴシック</vt:lpstr>
      <vt:lpstr>Arial</vt:lpstr>
      <vt:lpstr>Calibri</vt:lpstr>
      <vt:lpstr>Calibri Light</vt:lpstr>
      <vt:lpstr>Helvetica Neue</vt:lpstr>
      <vt:lpstr>Lato</vt:lpstr>
      <vt:lpstr>Lucida Bright</vt:lpstr>
      <vt:lpstr>Times New Roman</vt:lpstr>
      <vt:lpstr>Office Theme</vt:lpstr>
      <vt:lpstr>Striving for semantic harmony across datasets, communities, and real-world data</vt:lpstr>
      <vt:lpstr>Semantic harmony</vt:lpstr>
      <vt:lpstr>Ontologies* can support different aspects / multiple dimensions of standardization at the same time</vt:lpstr>
      <vt:lpstr>Definitions to get us on the same page</vt:lpstr>
      <vt:lpstr>PowerPoint Presentation</vt:lpstr>
      <vt:lpstr>Semantic harmony for databases, community standards, and graphs</vt:lpstr>
      <vt:lpstr>VEuPathDB is a collection of eukaryotic pathogen, vector, and host informatics resources</vt:lpstr>
      <vt:lpstr>PowerPoint Presentation</vt:lpstr>
      <vt:lpstr>VEuPathDB has expanded to include ClinEpiDB and MicrobiomeDB</vt:lpstr>
      <vt:lpstr>PowerPoint Presentation</vt:lpstr>
      <vt:lpstr>PowerPoint Presentation</vt:lpstr>
      <vt:lpstr>PowerPoint Presentation</vt:lpstr>
      <vt:lpstr>VEuPathDB Ontology supports the harmonization of annotations/data variables for genomic, epidemiological, and microbiome datasets</vt:lpstr>
      <vt:lpstr>Semantic consistency of VEuPathDB dataset annotations is ontology-driven through “harmony” of IRIs during data loading</vt:lpstr>
      <vt:lpstr>https://obofoundry.org/ontology/eupath.html</vt:lpstr>
      <vt:lpstr>We “Make” the VEuPathDB Ontology with OntoFox, ROBOT, and templates</vt:lpstr>
      <vt:lpstr>PowerPoint Presentation</vt:lpstr>
      <vt:lpstr>The VEuPathDB Ontology is an application ontology supporting VEuPathDB resources </vt:lpstr>
      <vt:lpstr>What is the value of having this VEuPathDB “application” ontology in the OBO Foundry?</vt:lpstr>
      <vt:lpstr>Aspiring to common terms and patterns across diverse domains and diverse ontology backgrounds with OBI </vt:lpstr>
      <vt:lpstr>Think OBI first when developing ontology terms related to peforming research!</vt:lpstr>
      <vt:lpstr>PowerPoint Presentation</vt:lpstr>
      <vt:lpstr>PowerPoint Presentation</vt:lpstr>
      <vt:lpstr>Aspiring to common terms and patterns across diverse domains and ontology backgrounds with the OBO Foundry </vt:lpstr>
      <vt:lpstr>OBOF is about representing what happened in reality not how things are stored in a database (or "cognitive representations on the part of domain experts”).* </vt:lpstr>
      <vt:lpstr>Aspiring to semantic harmony of terms across communities: Core Ontology for Biology and Biomedicine (COB) </vt:lpstr>
      <vt:lpstr>Harmonizing communities: OBO Foundry</vt:lpstr>
      <vt:lpstr>Harmonizing communities: OBO Foundry</vt:lpstr>
      <vt:lpstr>PowerPoint Presentation</vt:lpstr>
      <vt:lpstr>OBO Foundry recent activities have included working on operationalizing principles</vt:lpstr>
      <vt:lpstr>Challenge of interoperating with other communities</vt:lpstr>
      <vt:lpstr>Applying ontology-driven tools on real-world data: The TURBO story</vt:lpstr>
      <vt:lpstr>Real-world data on individuals can best be represented as triples and captured as graphs</vt:lpstr>
      <vt:lpstr>PennTURBO aims to facilitate clinical research through semantically rich representations of RWD</vt:lpstr>
      <vt:lpstr>PennTURBO is comprised of three major components: Carnival, Knowledge graphs, and the Semantic Engine.</vt:lpstr>
      <vt:lpstr>The Semantic Engine uses a graph specification for allowable triples based on the TURBO Ontology</vt:lpstr>
      <vt:lpstr>PowerPoint Presentation</vt:lpstr>
      <vt:lpstr>Explicitly expressing the semantics that are implicit in the data</vt:lpstr>
      <vt:lpstr>PowerPoint Presentation</vt:lpstr>
      <vt:lpstr>Data fields currently included in the PennTURBO Group’s clinical data model </vt:lpstr>
      <vt:lpstr>Can it scale? Comparison of the time taken for the Semantic Engine to transform various types of data, by cohort size. </vt:lpstr>
      <vt:lpstr>Applying ontology-driven tools on real world data: Challenges to applying TURBO</vt:lpstr>
      <vt:lpstr>We are developing PennTURBO as generalizable open source projects using GitHub</vt:lpstr>
      <vt:lpstr>Insights from a holistic approach in striving for semantic harmony of datasets, communities, and RWD</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Stoeckert, Christian</dc:creator>
  <cp:lastModifiedBy>Stoeckert, Christian</cp:lastModifiedBy>
  <cp:revision>821</cp:revision>
  <dcterms:created xsi:type="dcterms:W3CDTF">2022-03-14T13:31:20Z</dcterms:created>
  <dcterms:modified xsi:type="dcterms:W3CDTF">2022-09-26T17:36:20Z</dcterms:modified>
</cp:coreProperties>
</file>